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style28.xml" ContentType="application/vnd.ms-office.chartstyle+xml"/>
  <Override PartName="/ppt/charts/colors28.xml" ContentType="application/vnd.ms-office.chartcolorstyle+xml"/>
  <Override PartName="/ppt/charts/style29.xml" ContentType="application/vnd.ms-office.chartstyle+xml"/>
  <Override PartName="/ppt/charts/colors29.xml" ContentType="application/vnd.ms-office.chartcolorstyle+xml"/>
  <Override PartName="/ppt/charts/style30.xml" ContentType="application/vnd.ms-office.chartstyle+xml"/>
  <Override PartName="/ppt/charts/colors30.xml" ContentType="application/vnd.ms-office.chartcolorstyle+xml"/>
  <Override PartName="/ppt/charts/style31.xml" ContentType="application/vnd.ms-office.chartstyle+xml"/>
  <Override PartName="/ppt/charts/colors31.xml" ContentType="application/vnd.ms-office.chartcolorstyle+xml"/>
  <Override PartName="/ppt/charts/style32.xml" ContentType="application/vnd.ms-office.chartstyle+xml"/>
  <Override PartName="/ppt/charts/colors32.xml" ContentType="application/vnd.ms-office.chartcolorstyle+xml"/>
  <Override PartName="/ppt/charts/style33.xml" ContentType="application/vnd.ms-office.chartstyle+xml"/>
  <Override PartName="/ppt/charts/colors33.xml" ContentType="application/vnd.ms-office.chartcolorstyle+xml"/>
  <Override PartName="/ppt/charts/style34.xml" ContentType="application/vnd.ms-office.chartstyle+xml"/>
  <Override PartName="/ppt/charts/colors34.xml" ContentType="application/vnd.ms-office.chartcolorstyle+xml"/>
  <Override PartName="/ppt/charts/style35.xml" ContentType="application/vnd.ms-office.chartstyle+xml"/>
  <Override PartName="/ppt/charts/colors35.xml" ContentType="application/vnd.ms-office.chartcolorstyle+xml"/>
  <Override PartName="/ppt/charts/style36.xml" ContentType="application/vnd.ms-office.chartstyle+xml"/>
  <Override PartName="/ppt/charts/colors36.xml" ContentType="application/vnd.ms-office.chartcolorstyle+xml"/>
  <Override PartName="/ppt/charts/style37.xml" ContentType="application/vnd.ms-office.chartstyle+xml"/>
  <Override PartName="/ppt/charts/colors37.xml" ContentType="application/vnd.ms-office.chartcolorstyle+xml"/>
  <Override PartName="/ppt/charts/style38.xml" ContentType="application/vnd.ms-office.chartstyle+xml"/>
  <Override PartName="/ppt/charts/colors38.xml" ContentType="application/vnd.ms-office.chartcolorstyle+xml"/>
  <Override PartName="/ppt/charts/style39.xml" ContentType="application/vnd.ms-office.chartstyle+xml"/>
  <Override PartName="/ppt/charts/colors39.xml" ContentType="application/vnd.ms-office.chartcolorstyle+xml"/>
  <Override PartName="/ppt/charts/style40.xml" ContentType="application/vnd.ms-office.chartstyle+xml"/>
  <Override PartName="/ppt/charts/colors40.xml" ContentType="application/vnd.ms-office.chartcolorstyle+xml"/>
  <Override PartName="/ppt/charts/style41.xml" ContentType="application/vnd.ms-office.chartstyle+xml"/>
  <Override PartName="/ppt/charts/colors41.xml" ContentType="application/vnd.ms-office.chartcolorstyle+xml"/>
  <Override PartName="/ppt/charts/style42.xml" ContentType="application/vnd.ms-office.chartstyle+xml"/>
  <Override PartName="/ppt/charts/colors42.xml" ContentType="application/vnd.ms-office.chartcolorstyle+xml"/>
  <Override PartName="/ppt/charts/style43.xml" ContentType="application/vnd.ms-office.chartstyle+xml"/>
  <Override PartName="/ppt/charts/colors43.xml" ContentType="application/vnd.ms-office.chartcolorstyle+xml"/>
  <Override PartName="/ppt/charts/style44.xml" ContentType="application/vnd.ms-office.chartstyle+xml"/>
  <Override PartName="/ppt/charts/colors44.xml" ContentType="application/vnd.ms-office.chartcolorstyle+xml"/>
  <Override PartName="/ppt/charts/style45.xml" ContentType="application/vnd.ms-office.chartstyle+xml"/>
  <Override PartName="/ppt/charts/colors45.xml" ContentType="application/vnd.ms-office.chartcolorstyle+xml"/>
  <Override PartName="/ppt/charts/style46.xml" ContentType="application/vnd.ms-office.chartstyle+xml"/>
  <Override PartName="/ppt/charts/colors46.xml" ContentType="application/vnd.ms-office.chartcolorstyle+xml"/>
  <Override PartName="/ppt/charts/style47.xml" ContentType="application/vnd.ms-office.chartstyle+xml"/>
  <Override PartName="/ppt/charts/colors47.xml" ContentType="application/vnd.ms-office.chartcolorstyle+xml"/>
  <Override PartName="/ppt/charts/style48.xml" ContentType="application/vnd.ms-office.chartstyle+xml"/>
  <Override PartName="/ppt/charts/colors48.xml" ContentType="application/vnd.ms-office.chartcolorstyle+xml"/>
  <Override PartName="/ppt/charts/style49.xml" ContentType="application/vnd.ms-office.chartstyle+xml"/>
  <Override PartName="/ppt/charts/colors49.xml" ContentType="application/vnd.ms-office.chartcolorstyle+xml"/>
  <Override PartName="/ppt/charts/style50.xml" ContentType="application/vnd.ms-office.chartstyle+xml"/>
  <Override PartName="/ppt/charts/colors50.xml" ContentType="application/vnd.ms-office.chartcolorstyle+xml"/>
  <Override PartName="/ppt/charts/style51.xml" ContentType="application/vnd.ms-office.chartstyle+xml"/>
  <Override PartName="/ppt/charts/colors51.xml" ContentType="application/vnd.ms-office.chartcolorstyle+xml"/>
  <Override PartName="/ppt/charts/style52.xml" ContentType="application/vnd.ms-office.chartstyle+xml"/>
  <Override PartName="/ppt/charts/colors52.xml" ContentType="application/vnd.ms-office.chartcolorstyle+xml"/>
  <Override PartName="/ppt/charts/style53.xml" ContentType="application/vnd.ms-office.chartstyle+xml"/>
  <Override PartName="/ppt/charts/colors53.xml" ContentType="application/vnd.ms-office.chartcolorstyle+xml"/>
  <Override PartName="/ppt/charts/style54.xml" ContentType="application/vnd.ms-office.chartstyle+xml"/>
  <Override PartName="/ppt/charts/colors54.xml" ContentType="application/vnd.ms-office.chartcolorstyle+xml"/>
  <Override PartName="/ppt/charts/style55.xml" ContentType="application/vnd.ms-office.chartstyle+xml"/>
  <Override PartName="/ppt/charts/colors55.xml" ContentType="application/vnd.ms-office.chartcolorstyle+xml"/>
  <Override PartName="/ppt/charts/style56.xml" ContentType="application/vnd.ms-office.chartstyle+xml"/>
  <Override PartName="/ppt/charts/colors56.xml" ContentType="application/vnd.ms-office.chartcolorstyle+xml"/>
  <Override PartName="/ppt/charts/style57.xml" ContentType="application/vnd.ms-office.chartstyle+xml"/>
  <Override PartName="/ppt/charts/colors57.xml" ContentType="application/vnd.ms-office.chartcolorstyle+xml"/>
  <Override PartName="/ppt/charts/style58.xml" ContentType="application/vnd.ms-office.chartstyle+xml"/>
  <Override PartName="/ppt/charts/colors58.xml" ContentType="application/vnd.ms-office.chartcolorstyle+xml"/>
  <Override PartName="/ppt/charts/style59.xml" ContentType="application/vnd.ms-office.chartstyle+xml"/>
  <Override PartName="/ppt/charts/colors59.xml" ContentType="application/vnd.ms-office.chartcolorstyle+xml"/>
  <Override PartName="/ppt/charts/style60.xml" ContentType="application/vnd.ms-office.chartstyle+xml"/>
  <Override PartName="/ppt/charts/colors60.xml" ContentType="application/vnd.ms-office.chartcolorstyle+xml"/>
  <Override PartName="/ppt/charts/style61.xml" ContentType="application/vnd.ms-office.chartstyle+xml"/>
  <Override PartName="/ppt/charts/colors61.xml" ContentType="application/vnd.ms-office.chartcolorstyle+xml"/>
  <Override PartName="/ppt/charts/style62.xml" ContentType="application/vnd.ms-office.chartstyle+xml"/>
  <Override PartName="/ppt/charts/colors62.xml" ContentType="application/vnd.ms-office.chartcolorstyle+xml"/>
  <Override PartName="/ppt/charts/style63.xml" ContentType="application/vnd.ms-office.chartstyle+xml"/>
  <Override PartName="/ppt/charts/colors63.xml" ContentType="application/vnd.ms-office.chartcolorstyle+xml"/>
  <Override PartName="/ppt/charts/style64.xml" ContentType="application/vnd.ms-office.chartstyle+xml"/>
  <Override PartName="/ppt/charts/colors64.xml" ContentType="application/vnd.ms-office.chartcolorstyle+xml"/>
  <Override PartName="/ppt/charts/style65.xml" ContentType="application/vnd.ms-office.chartstyle+xml"/>
  <Override PartName="/ppt/charts/colors65.xml" ContentType="application/vnd.ms-office.chartcolorstyle+xml"/>
  <Override PartName="/ppt/charts/style66.xml" ContentType="application/vnd.ms-office.chartstyle+xml"/>
  <Override PartName="/ppt/charts/colors66.xml" ContentType="application/vnd.ms-office.chartcolorstyle+xml"/>
  <Override PartName="/ppt/charts/style67.xml" ContentType="application/vnd.ms-office.chartstyle+xml"/>
  <Override PartName="/ppt/charts/colors67.xml" ContentType="application/vnd.ms-office.chartcolorstyle+xml"/>
  <Override PartName="/ppt/charts/style68.xml" ContentType="application/vnd.ms-office.chartstyle+xml"/>
  <Override PartName="/ppt/charts/colors6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3"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p:scale>
          <a:sx n="120" d="100"/>
          <a:sy n="120" d="100"/>
        </p:scale>
        <p:origin x="480"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3" Type="http://schemas.microsoft.com/office/2011/relationships/chartStyle" Target="style51.xml"/><Relationship Id="rId2" Type="http://schemas.microsoft.com/office/2011/relationships/chartColorStyle" Target="colors51.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3" Type="http://schemas.microsoft.com/office/2011/relationships/chartStyle" Target="style52.xml"/><Relationship Id="rId2" Type="http://schemas.microsoft.com/office/2011/relationships/chartColorStyle" Target="colors52.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microsoft.com/office/2011/relationships/chartStyle" Target="style55.xml"/><Relationship Id="rId2" Type="http://schemas.microsoft.com/office/2011/relationships/chartColorStyle" Target="colors55.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3" Type="http://schemas.microsoft.com/office/2011/relationships/chartStyle" Target="style61.xml"/><Relationship Id="rId2" Type="http://schemas.microsoft.com/office/2011/relationships/chartColorStyle" Target="colors61.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3" Type="http://schemas.microsoft.com/office/2011/relationships/chartStyle" Target="style64.xml"/><Relationship Id="rId2" Type="http://schemas.microsoft.com/office/2011/relationships/chartColorStyle" Target="colors64.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3" Type="http://schemas.microsoft.com/office/2011/relationships/chartStyle" Target="style66.xml"/><Relationship Id="rId2" Type="http://schemas.microsoft.com/office/2011/relationships/chartColorStyle" Target="colors66.xml"/><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3" Type="http://schemas.microsoft.com/office/2011/relationships/chartStyle" Target="style67.xml"/><Relationship Id="rId2" Type="http://schemas.microsoft.com/office/2011/relationships/chartColorStyle" Target="colors67.xml"/><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3" Type="http://schemas.microsoft.com/office/2011/relationships/chartStyle" Target="style68.xml"/><Relationship Id="rId2" Type="http://schemas.microsoft.com/office/2011/relationships/chartColorStyle" Target="colors68.xml"/><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SPOL</a:t>
            </a:r>
            <a:endParaRPr lang="en-US" dirty="0"/>
          </a:p>
        </c:rich>
      </c:tx>
      <c:layout>
        <c:manualLayout>
          <c:xMode val="edge"/>
          <c:yMode val="edge"/>
          <c:x val="0.42132895475049476"/>
          <c:y val="3.2442584289410333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dPt>
          <c:cat>
            <c:strRef>
              <c:f>List1!$B$2:$C$2</c:f>
              <c:strCache>
                <c:ptCount val="2"/>
                <c:pt idx="0">
                  <c:v>M</c:v>
                </c:pt>
                <c:pt idx="1">
                  <c:v>Ž</c:v>
                </c:pt>
              </c:strCache>
            </c:strRef>
          </c:cat>
          <c:val>
            <c:numRef>
              <c:f>List1!$B$3:$C$3</c:f>
              <c:numCache>
                <c:formatCode>General</c:formatCode>
                <c:ptCount val="2"/>
                <c:pt idx="0">
                  <c:v>25</c:v>
                </c:pt>
                <c:pt idx="1">
                  <c:v>26</c:v>
                </c:pt>
              </c:numCache>
            </c:numRef>
          </c:val>
        </c:ser>
        <c:dLbls>
          <c:showLegendKey val="0"/>
          <c:showVal val="0"/>
          <c:showCatName val="0"/>
          <c:showSerName val="0"/>
          <c:showPercent val="0"/>
          <c:showBubbleSize val="0"/>
        </c:dLbls>
        <c:gapWidth val="219"/>
        <c:overlap val="-27"/>
        <c:axId val="28813568"/>
        <c:axId val="24608768"/>
      </c:barChart>
      <c:catAx>
        <c:axId val="2881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4608768"/>
        <c:crosses val="autoZero"/>
        <c:auto val="1"/>
        <c:lblAlgn val="ctr"/>
        <c:lblOffset val="100"/>
        <c:noMultiLvlLbl val="0"/>
      </c:catAx>
      <c:valAx>
        <c:axId val="24608768"/>
        <c:scaling>
          <c:orientation val="minMax"/>
          <c:max val="27"/>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88135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se že kdaj napil/-a?</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List1!$B$4:$B$6</c:f>
              <c:strCache>
                <c:ptCount val="3"/>
                <c:pt idx="0">
                  <c:v>ENKRAT</c:v>
                </c:pt>
                <c:pt idx="1">
                  <c:v>VEČKRAT</c:v>
                </c:pt>
                <c:pt idx="2">
                  <c:v>NE</c:v>
                </c:pt>
              </c:strCache>
            </c:strRef>
          </c:cat>
          <c:val>
            <c:numRef>
              <c:f>List1!$C$4:$C$6</c:f>
              <c:numCache>
                <c:formatCode>General</c:formatCode>
                <c:ptCount val="3"/>
                <c:pt idx="0">
                  <c:v>4</c:v>
                </c:pt>
                <c:pt idx="1">
                  <c:v>3</c:v>
                </c:pt>
                <c:pt idx="2">
                  <c:v>18</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List1!$B$4:$B$6</c:f>
              <c:strCache>
                <c:ptCount val="3"/>
                <c:pt idx="0">
                  <c:v>ENKRAT</c:v>
                </c:pt>
                <c:pt idx="1">
                  <c:v>VEČKRAT</c:v>
                </c:pt>
                <c:pt idx="2">
                  <c:v>NE</c:v>
                </c:pt>
              </c:strCache>
            </c:strRef>
          </c:cat>
          <c:val>
            <c:numRef>
              <c:f>List1!$D$4:$D$6</c:f>
              <c:numCache>
                <c:formatCode>General</c:formatCode>
                <c:ptCount val="3"/>
                <c:pt idx="0">
                  <c:v>4</c:v>
                </c:pt>
                <c:pt idx="1">
                  <c:v>0</c:v>
                </c:pt>
                <c:pt idx="2">
                  <c:v>22</c:v>
                </c:pt>
              </c:numCache>
            </c:numRef>
          </c:val>
        </c:ser>
        <c:dLbls>
          <c:showLegendKey val="0"/>
          <c:showVal val="0"/>
          <c:showCatName val="0"/>
          <c:showSerName val="0"/>
          <c:showPercent val="0"/>
          <c:showBubbleSize val="0"/>
        </c:dLbls>
        <c:gapWidth val="150"/>
        <c:shape val="box"/>
        <c:axId val="37510144"/>
        <c:axId val="37511936"/>
        <c:axId val="0"/>
      </c:bar3DChart>
      <c:catAx>
        <c:axId val="37510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511936"/>
        <c:crosses val="autoZero"/>
        <c:auto val="1"/>
        <c:lblAlgn val="ctr"/>
        <c:lblOffset val="100"/>
        <c:noMultiLvlLbl val="0"/>
      </c:catAx>
      <c:valAx>
        <c:axId val="37511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510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Kaj je bil tvoj razlog za zlorabo nedovoljenih substanc?</a:t>
            </a:r>
          </a:p>
        </c:rich>
      </c:tx>
      <c:layout>
        <c:manualLayout>
          <c:xMode val="edge"/>
          <c:yMode val="edge"/>
          <c:x val="0.10134435313523593"/>
          <c:y val="1.5018524818210808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List1!$B$4:$B$10</c:f>
              <c:strCache>
                <c:ptCount val="6"/>
                <c:pt idx="0">
                  <c:v>RADOVEDNOST</c:v>
                </c:pt>
                <c:pt idx="1">
                  <c:v>ŽELJA PO ZABAVI</c:v>
                </c:pt>
                <c:pt idx="2">
                  <c:v>PRITISK DRUŽBE (VRSTNIKOV)</c:v>
                </c:pt>
                <c:pt idx="3">
                  <c:v>ŽELJA PO DOKAZOVANJU</c:v>
                </c:pt>
                <c:pt idx="4">
                  <c:v>OSEBNE TEŽAVE</c:v>
                </c:pt>
                <c:pt idx="5">
                  <c:v>NIMAM RAZLOGA ZA ZLORABO NEDOVOLJENIH SUBSTANC</c:v>
                </c:pt>
              </c:strCache>
            </c:strRef>
          </c:cat>
          <c:val>
            <c:numRef>
              <c:f>List1!$C$4:$C$10</c:f>
              <c:numCache>
                <c:formatCode>General</c:formatCode>
                <c:ptCount val="7"/>
                <c:pt idx="0">
                  <c:v>6</c:v>
                </c:pt>
                <c:pt idx="1">
                  <c:v>4</c:v>
                </c:pt>
                <c:pt idx="2">
                  <c:v>1</c:v>
                </c:pt>
                <c:pt idx="3">
                  <c:v>0</c:v>
                </c:pt>
                <c:pt idx="4">
                  <c:v>0</c:v>
                </c:pt>
                <c:pt idx="6">
                  <c:v>16</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List1!$B$4:$B$10</c:f>
              <c:strCache>
                <c:ptCount val="6"/>
                <c:pt idx="0">
                  <c:v>RADOVEDNOST</c:v>
                </c:pt>
                <c:pt idx="1">
                  <c:v>ŽELJA PO ZABAVI</c:v>
                </c:pt>
                <c:pt idx="2">
                  <c:v>PRITISK DRUŽBE (VRSTNIKOV)</c:v>
                </c:pt>
                <c:pt idx="3">
                  <c:v>ŽELJA PO DOKAZOVANJU</c:v>
                </c:pt>
                <c:pt idx="4">
                  <c:v>OSEBNE TEŽAVE</c:v>
                </c:pt>
                <c:pt idx="5">
                  <c:v>NIMAM RAZLOGA ZA ZLORABO NEDOVOLJENIH SUBSTANC</c:v>
                </c:pt>
              </c:strCache>
            </c:strRef>
          </c:cat>
          <c:val>
            <c:numRef>
              <c:f>List1!$D$4:$D$10</c:f>
              <c:numCache>
                <c:formatCode>General</c:formatCode>
                <c:ptCount val="7"/>
                <c:pt idx="0">
                  <c:v>2</c:v>
                </c:pt>
                <c:pt idx="1">
                  <c:v>1</c:v>
                </c:pt>
                <c:pt idx="2">
                  <c:v>0</c:v>
                </c:pt>
                <c:pt idx="3">
                  <c:v>0</c:v>
                </c:pt>
                <c:pt idx="4">
                  <c:v>0</c:v>
                </c:pt>
                <c:pt idx="6">
                  <c:v>21</c:v>
                </c:pt>
              </c:numCache>
            </c:numRef>
          </c:val>
        </c:ser>
        <c:dLbls>
          <c:showLegendKey val="0"/>
          <c:showVal val="0"/>
          <c:showCatName val="0"/>
          <c:showSerName val="0"/>
          <c:showPercent val="0"/>
          <c:showBubbleSize val="0"/>
        </c:dLbls>
        <c:gapWidth val="150"/>
        <c:shape val="box"/>
        <c:axId val="37255040"/>
        <c:axId val="37256576"/>
        <c:axId val="0"/>
      </c:bar3DChart>
      <c:catAx>
        <c:axId val="37255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256576"/>
        <c:crosses val="autoZero"/>
        <c:auto val="1"/>
        <c:lblAlgn val="ctr"/>
        <c:lblOffset val="100"/>
        <c:noMultiLvlLbl val="0"/>
      </c:catAx>
      <c:valAx>
        <c:axId val="3725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255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sodeluješ pri igrah na srečo?</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3"/>
                <c:pt idx="0">
                  <c:v>DA, REDNO</c:v>
                </c:pt>
                <c:pt idx="1">
                  <c:v>OBČASNO</c:v>
                </c:pt>
                <c:pt idx="2">
                  <c:v>NIKOLI </c:v>
                </c:pt>
              </c:strCache>
            </c:strRef>
          </c:cat>
          <c:val>
            <c:numRef>
              <c:f>List1!$B$4:$B$6</c:f>
              <c:numCache>
                <c:formatCode>General</c:formatCode>
                <c:ptCount val="3"/>
                <c:pt idx="0">
                  <c:v>1</c:v>
                </c:pt>
                <c:pt idx="1">
                  <c:v>7</c:v>
                </c:pt>
                <c:pt idx="2">
                  <c:v>17</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3"/>
                <c:pt idx="0">
                  <c:v>DA, REDNO</c:v>
                </c:pt>
                <c:pt idx="1">
                  <c:v>OBČASNO</c:v>
                </c:pt>
                <c:pt idx="2">
                  <c:v>NIKOLI </c:v>
                </c:pt>
              </c:strCache>
            </c:strRef>
          </c:cat>
          <c:val>
            <c:numRef>
              <c:f>List1!$C$4:$C$6</c:f>
              <c:numCache>
                <c:formatCode>General</c:formatCode>
                <c:ptCount val="3"/>
                <c:pt idx="0">
                  <c:v>0</c:v>
                </c:pt>
                <c:pt idx="1">
                  <c:v>9</c:v>
                </c:pt>
                <c:pt idx="2">
                  <c:v>17</c:v>
                </c:pt>
              </c:numCache>
            </c:numRef>
          </c:val>
        </c:ser>
        <c:dLbls>
          <c:showLegendKey val="0"/>
          <c:showVal val="0"/>
          <c:showCatName val="0"/>
          <c:showSerName val="0"/>
          <c:showPercent val="0"/>
          <c:showBubbleSize val="0"/>
        </c:dLbls>
        <c:gapWidth val="150"/>
        <c:shape val="box"/>
        <c:axId val="37402496"/>
        <c:axId val="37404032"/>
        <c:axId val="0"/>
      </c:bar3DChart>
      <c:catAx>
        <c:axId val="37402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404032"/>
        <c:crosses val="autoZero"/>
        <c:auto val="1"/>
        <c:lblAlgn val="ctr"/>
        <c:lblOffset val="100"/>
        <c:noMultiLvlLbl val="0"/>
      </c:catAx>
      <c:valAx>
        <c:axId val="3740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402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 katerih sodeluješ najpogosteje?</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List1!$B$3</c:f>
              <c:strCache>
                <c:ptCount val="1"/>
                <c:pt idx="0">
                  <c:v>M</c:v>
                </c:pt>
              </c:strCache>
            </c:strRef>
          </c:tx>
          <c:spPr>
            <a:solidFill>
              <a:schemeClr val="accent1"/>
            </a:solidFill>
            <a:ln>
              <a:noFill/>
            </a:ln>
            <a:effectLst/>
            <a:sp3d/>
          </c:spPr>
          <c:invertIfNegative val="0"/>
          <c:cat>
            <c:strRef>
              <c:f>List1!$A$4:$A$9</c:f>
              <c:strCache>
                <c:ptCount val="6"/>
                <c:pt idx="0">
                  <c:v>1</c:v>
                </c:pt>
                <c:pt idx="1">
                  <c:v>ŠPORTNE STAVE IN E-STAVE</c:v>
                </c:pt>
                <c:pt idx="2">
                  <c:v>LOTO</c:v>
                </c:pt>
                <c:pt idx="3">
                  <c:v>HITRA SREČKA </c:v>
                </c:pt>
                <c:pt idx="4">
                  <c:v>DRUGO*</c:v>
                </c:pt>
                <c:pt idx="5">
                  <c:v>NE IGRAM IGER NA SREČO</c:v>
                </c:pt>
              </c:strCache>
            </c:strRef>
          </c:cat>
          <c:val>
            <c:numRef>
              <c:f>List1!$B$4:$B$9</c:f>
              <c:numCache>
                <c:formatCode>General</c:formatCode>
                <c:ptCount val="6"/>
                <c:pt idx="1">
                  <c:v>8</c:v>
                </c:pt>
                <c:pt idx="2">
                  <c:v>1</c:v>
                </c:pt>
                <c:pt idx="3">
                  <c:v>1</c:v>
                </c:pt>
                <c:pt idx="4">
                  <c:v>0</c:v>
                </c:pt>
                <c:pt idx="5">
                  <c:v>17</c:v>
                </c:pt>
              </c:numCache>
            </c:numRef>
          </c:val>
        </c:ser>
        <c:ser>
          <c:idx val="1"/>
          <c:order val="1"/>
          <c:tx>
            <c:strRef>
              <c:f>List1!$C$3</c:f>
              <c:strCache>
                <c:ptCount val="1"/>
                <c:pt idx="0">
                  <c:v>Ž</c:v>
                </c:pt>
              </c:strCache>
            </c:strRef>
          </c:tx>
          <c:spPr>
            <a:solidFill>
              <a:schemeClr val="accent2"/>
            </a:solidFill>
            <a:ln>
              <a:noFill/>
            </a:ln>
            <a:effectLst/>
            <a:sp3d/>
          </c:spPr>
          <c:invertIfNegative val="0"/>
          <c:cat>
            <c:strRef>
              <c:f>List1!$A$4:$A$9</c:f>
              <c:strCache>
                <c:ptCount val="6"/>
                <c:pt idx="0">
                  <c:v>1</c:v>
                </c:pt>
                <c:pt idx="1">
                  <c:v>ŠPORTNE STAVE IN E-STAVE</c:v>
                </c:pt>
                <c:pt idx="2">
                  <c:v>LOTO</c:v>
                </c:pt>
                <c:pt idx="3">
                  <c:v>HITRA SREČKA </c:v>
                </c:pt>
                <c:pt idx="4">
                  <c:v>DRUGO*</c:v>
                </c:pt>
                <c:pt idx="5">
                  <c:v>NE IGRAM IGER NA SREČO</c:v>
                </c:pt>
              </c:strCache>
            </c:strRef>
          </c:cat>
          <c:val>
            <c:numRef>
              <c:f>List1!$C$4:$C$9</c:f>
              <c:numCache>
                <c:formatCode>General</c:formatCode>
                <c:ptCount val="6"/>
                <c:pt idx="1">
                  <c:v>1</c:v>
                </c:pt>
                <c:pt idx="2">
                  <c:v>4</c:v>
                </c:pt>
                <c:pt idx="3">
                  <c:v>4</c:v>
                </c:pt>
                <c:pt idx="4">
                  <c:v>2</c:v>
                </c:pt>
                <c:pt idx="5">
                  <c:v>17</c:v>
                </c:pt>
              </c:numCache>
            </c:numRef>
          </c:val>
        </c:ser>
        <c:dLbls>
          <c:showLegendKey val="0"/>
          <c:showVal val="0"/>
          <c:showCatName val="0"/>
          <c:showSerName val="0"/>
          <c:showPercent val="0"/>
          <c:showBubbleSize val="0"/>
        </c:dLbls>
        <c:gapWidth val="150"/>
        <c:shape val="box"/>
        <c:axId val="37315328"/>
        <c:axId val="37316864"/>
        <c:axId val="0"/>
      </c:bar3DChart>
      <c:catAx>
        <c:axId val="37315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316864"/>
        <c:crosses val="autoZero"/>
        <c:auto val="1"/>
        <c:lblAlgn val="ctr"/>
        <c:lblOffset val="100"/>
        <c:noMultiLvlLbl val="0"/>
      </c:catAx>
      <c:valAx>
        <c:axId val="3731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315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časa dnevno preživiš na spletnih družabnih omrežjih?</a:t>
            </a:r>
          </a:p>
        </c:rich>
      </c:tx>
      <c:layout>
        <c:manualLayout>
          <c:xMode val="edge"/>
          <c:yMode val="edge"/>
          <c:x val="0.15369824407558794"/>
          <c:y val="1.5138436231324047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List1!$B$3:$B$4</c:f>
              <c:strCache>
                <c:ptCount val="2"/>
                <c:pt idx="0">
                  <c:v>M</c:v>
                </c:pt>
              </c:strCache>
            </c:strRef>
          </c:tx>
          <c:spPr>
            <a:solidFill>
              <a:schemeClr val="accent1"/>
            </a:solidFill>
            <a:ln>
              <a:noFill/>
            </a:ln>
            <a:effectLst/>
            <a:sp3d/>
          </c:spPr>
          <c:invertIfNegative val="0"/>
          <c:cat>
            <c:strRef>
              <c:f>List1!$A$5:$A$10</c:f>
              <c:strCache>
                <c:ptCount val="6"/>
                <c:pt idx="0">
                  <c:v>NIČ</c:v>
                </c:pt>
                <c:pt idx="1">
                  <c:v>30 MINUT</c:v>
                </c:pt>
                <c:pt idx="2">
                  <c:v>1 URO</c:v>
                </c:pt>
                <c:pt idx="3">
                  <c:v>2 URI</c:v>
                </c:pt>
                <c:pt idx="4">
                  <c:v>3 URE</c:v>
                </c:pt>
                <c:pt idx="5">
                  <c:v>VEČ KOT 3 URE</c:v>
                </c:pt>
              </c:strCache>
            </c:strRef>
          </c:cat>
          <c:val>
            <c:numRef>
              <c:f>List1!$B$5:$B$10</c:f>
              <c:numCache>
                <c:formatCode>General</c:formatCode>
                <c:ptCount val="6"/>
                <c:pt idx="0">
                  <c:v>3</c:v>
                </c:pt>
                <c:pt idx="1">
                  <c:v>4</c:v>
                </c:pt>
                <c:pt idx="2">
                  <c:v>7</c:v>
                </c:pt>
                <c:pt idx="3">
                  <c:v>2</c:v>
                </c:pt>
                <c:pt idx="4">
                  <c:v>2</c:v>
                </c:pt>
                <c:pt idx="5">
                  <c:v>7</c:v>
                </c:pt>
              </c:numCache>
            </c:numRef>
          </c:val>
        </c:ser>
        <c:ser>
          <c:idx val="1"/>
          <c:order val="1"/>
          <c:tx>
            <c:strRef>
              <c:f>List1!$C$3:$C$4</c:f>
              <c:strCache>
                <c:ptCount val="2"/>
                <c:pt idx="0">
                  <c:v>Ž</c:v>
                </c:pt>
              </c:strCache>
            </c:strRef>
          </c:tx>
          <c:spPr>
            <a:solidFill>
              <a:schemeClr val="accent2"/>
            </a:solidFill>
            <a:ln>
              <a:noFill/>
            </a:ln>
            <a:effectLst/>
            <a:sp3d/>
          </c:spPr>
          <c:invertIfNegative val="0"/>
          <c:cat>
            <c:strRef>
              <c:f>List1!$A$5:$A$10</c:f>
              <c:strCache>
                <c:ptCount val="6"/>
                <c:pt idx="0">
                  <c:v>NIČ</c:v>
                </c:pt>
                <c:pt idx="1">
                  <c:v>30 MINUT</c:v>
                </c:pt>
                <c:pt idx="2">
                  <c:v>1 URO</c:v>
                </c:pt>
                <c:pt idx="3">
                  <c:v>2 URI</c:v>
                </c:pt>
                <c:pt idx="4">
                  <c:v>3 URE</c:v>
                </c:pt>
                <c:pt idx="5">
                  <c:v>VEČ KOT 3 URE</c:v>
                </c:pt>
              </c:strCache>
            </c:strRef>
          </c:cat>
          <c:val>
            <c:numRef>
              <c:f>List1!$C$5:$C$10</c:f>
              <c:numCache>
                <c:formatCode>General</c:formatCode>
                <c:ptCount val="6"/>
                <c:pt idx="0">
                  <c:v>1</c:v>
                </c:pt>
                <c:pt idx="1">
                  <c:v>5</c:v>
                </c:pt>
                <c:pt idx="2">
                  <c:v>6</c:v>
                </c:pt>
                <c:pt idx="3">
                  <c:v>4</c:v>
                </c:pt>
                <c:pt idx="4">
                  <c:v>2</c:v>
                </c:pt>
                <c:pt idx="5">
                  <c:v>8</c:v>
                </c:pt>
              </c:numCache>
            </c:numRef>
          </c:val>
        </c:ser>
        <c:dLbls>
          <c:showLegendKey val="0"/>
          <c:showVal val="0"/>
          <c:showCatName val="0"/>
          <c:showSerName val="0"/>
          <c:showPercent val="0"/>
          <c:showBubbleSize val="0"/>
        </c:dLbls>
        <c:gapWidth val="150"/>
        <c:shape val="box"/>
        <c:axId val="37462784"/>
        <c:axId val="37464320"/>
        <c:axId val="0"/>
      </c:bar3DChart>
      <c:catAx>
        <c:axId val="37462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464320"/>
        <c:crosses val="autoZero"/>
        <c:auto val="1"/>
        <c:lblAlgn val="ctr"/>
        <c:lblOffset val="100"/>
        <c:noMultiLvlLbl val="0"/>
      </c:catAx>
      <c:valAx>
        <c:axId val="3746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46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Ali</a:t>
            </a:r>
            <a:r>
              <a:rPr lang="sl-SI" baseline="0"/>
              <a:t> posegaš po hrani tudi, kadar se počutiš potrto in osamljeno, pa čeprav sploh nisi lačen/-na?</a:t>
            </a:r>
            <a:endParaRPr lang="sl-SI"/>
          </a:p>
        </c:rich>
      </c:tx>
      <c:layout>
        <c:manualLayout>
          <c:xMode val="edge"/>
          <c:yMode val="edge"/>
          <c:x val="0.10346280474093296"/>
          <c:y val="2.5798240996705898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List1!$B$3:$B$4</c:f>
              <c:strCache>
                <c:ptCount val="2"/>
                <c:pt idx="0">
                  <c:v>M</c:v>
                </c:pt>
              </c:strCache>
            </c:strRef>
          </c:tx>
          <c:spPr>
            <a:solidFill>
              <a:schemeClr val="accent1"/>
            </a:solidFill>
            <a:ln>
              <a:noFill/>
            </a:ln>
            <a:effectLst/>
            <a:sp3d/>
          </c:spPr>
          <c:invertIfNegative val="0"/>
          <c:cat>
            <c:strRef>
              <c:f>List1!$A$5:$A$7</c:f>
              <c:strCache>
                <c:ptCount val="3"/>
                <c:pt idx="0">
                  <c:v>DA</c:v>
                </c:pt>
                <c:pt idx="1">
                  <c:v>VČASIH</c:v>
                </c:pt>
                <c:pt idx="2">
                  <c:v>NE</c:v>
                </c:pt>
              </c:strCache>
            </c:strRef>
          </c:cat>
          <c:val>
            <c:numRef>
              <c:f>List1!$B$5:$B$7</c:f>
              <c:numCache>
                <c:formatCode>General</c:formatCode>
                <c:ptCount val="3"/>
                <c:pt idx="0">
                  <c:v>3</c:v>
                </c:pt>
                <c:pt idx="1">
                  <c:v>6</c:v>
                </c:pt>
                <c:pt idx="2">
                  <c:v>16</c:v>
                </c:pt>
              </c:numCache>
            </c:numRef>
          </c:val>
        </c:ser>
        <c:ser>
          <c:idx val="1"/>
          <c:order val="1"/>
          <c:tx>
            <c:strRef>
              <c:f>List1!$C$3:$C$4</c:f>
              <c:strCache>
                <c:ptCount val="2"/>
                <c:pt idx="0">
                  <c:v>Ž</c:v>
                </c:pt>
              </c:strCache>
            </c:strRef>
          </c:tx>
          <c:spPr>
            <a:solidFill>
              <a:schemeClr val="accent2"/>
            </a:solidFill>
            <a:ln>
              <a:noFill/>
            </a:ln>
            <a:effectLst/>
            <a:sp3d/>
          </c:spPr>
          <c:invertIfNegative val="0"/>
          <c:cat>
            <c:strRef>
              <c:f>List1!$A$5:$A$7</c:f>
              <c:strCache>
                <c:ptCount val="3"/>
                <c:pt idx="0">
                  <c:v>DA</c:v>
                </c:pt>
                <c:pt idx="1">
                  <c:v>VČASIH</c:v>
                </c:pt>
                <c:pt idx="2">
                  <c:v>NE</c:v>
                </c:pt>
              </c:strCache>
            </c:strRef>
          </c:cat>
          <c:val>
            <c:numRef>
              <c:f>List1!$C$5:$C$7</c:f>
              <c:numCache>
                <c:formatCode>General</c:formatCode>
                <c:ptCount val="3"/>
                <c:pt idx="0">
                  <c:v>6</c:v>
                </c:pt>
                <c:pt idx="1">
                  <c:v>8</c:v>
                </c:pt>
                <c:pt idx="2">
                  <c:v>12</c:v>
                </c:pt>
              </c:numCache>
            </c:numRef>
          </c:val>
        </c:ser>
        <c:dLbls>
          <c:showLegendKey val="0"/>
          <c:showVal val="0"/>
          <c:showCatName val="0"/>
          <c:showSerName val="0"/>
          <c:showPercent val="0"/>
          <c:showBubbleSize val="0"/>
        </c:dLbls>
        <c:gapWidth val="150"/>
        <c:shape val="box"/>
        <c:axId val="37555584"/>
        <c:axId val="37561472"/>
        <c:axId val="0"/>
      </c:bar3DChart>
      <c:catAx>
        <c:axId val="37555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561472"/>
        <c:crosses val="autoZero"/>
        <c:auto val="1"/>
        <c:lblAlgn val="ctr"/>
        <c:lblOffset val="100"/>
        <c:noMultiLvlLbl val="0"/>
      </c:catAx>
      <c:valAx>
        <c:axId val="3756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55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po zaužitju hrane želodec prisiliš k bruhanju, jemlješ odvajala ali intenzivno telovadiš?</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2</c:v>
                </c:pt>
                <c:pt idx="1">
                  <c:v>23</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2</c:v>
                </c:pt>
                <c:pt idx="1">
                  <c:v>24</c:v>
                </c:pt>
              </c:numCache>
            </c:numRef>
          </c:val>
        </c:ser>
        <c:dLbls>
          <c:showLegendKey val="0"/>
          <c:showVal val="0"/>
          <c:showCatName val="0"/>
          <c:showSerName val="0"/>
          <c:showPercent val="0"/>
          <c:showBubbleSize val="0"/>
        </c:dLbls>
        <c:gapWidth val="150"/>
        <c:shape val="box"/>
        <c:axId val="37883264"/>
        <c:axId val="37909632"/>
        <c:axId val="0"/>
      </c:bar3DChart>
      <c:catAx>
        <c:axId val="37883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909632"/>
        <c:crosses val="autoZero"/>
        <c:auto val="1"/>
        <c:lblAlgn val="ctr"/>
        <c:lblOffset val="100"/>
        <c:noMultiLvlLbl val="0"/>
      </c:catAx>
      <c:valAx>
        <c:axId val="3790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88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se že kdaj poskušal/-a namerno samopoškodovati?</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2"/>
                <c:pt idx="0">
                  <c:v>DA</c:v>
                </c:pt>
                <c:pt idx="1">
                  <c:v>NE</c:v>
                </c:pt>
              </c:strCache>
            </c:strRef>
          </c:cat>
          <c:val>
            <c:numRef>
              <c:f>List1!$B$4:$B$6</c:f>
              <c:numCache>
                <c:formatCode>General</c:formatCode>
                <c:ptCount val="3"/>
                <c:pt idx="0">
                  <c:v>2</c:v>
                </c:pt>
                <c:pt idx="1">
                  <c:v>23</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2"/>
                <c:pt idx="0">
                  <c:v>DA</c:v>
                </c:pt>
                <c:pt idx="1">
                  <c:v>NE</c:v>
                </c:pt>
              </c:strCache>
            </c:strRef>
          </c:cat>
          <c:val>
            <c:numRef>
              <c:f>List1!$C$4:$C$6</c:f>
              <c:numCache>
                <c:formatCode>General</c:formatCode>
                <c:ptCount val="3"/>
                <c:pt idx="0">
                  <c:v>2</c:v>
                </c:pt>
                <c:pt idx="1">
                  <c:v>24</c:v>
                </c:pt>
              </c:numCache>
            </c:numRef>
          </c:val>
        </c:ser>
        <c:dLbls>
          <c:showLegendKey val="0"/>
          <c:showVal val="0"/>
          <c:showCatName val="0"/>
          <c:showSerName val="0"/>
          <c:showPercent val="0"/>
          <c:showBubbleSize val="0"/>
        </c:dLbls>
        <c:gapWidth val="150"/>
        <c:shape val="box"/>
        <c:axId val="38054144"/>
        <c:axId val="38060032"/>
        <c:axId val="0"/>
      </c:bar3DChart>
      <c:catAx>
        <c:axId val="38054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8060032"/>
        <c:crosses val="autoZero"/>
        <c:auto val="1"/>
        <c:lblAlgn val="ctr"/>
        <c:lblOffset val="100"/>
        <c:noMultiLvlLbl val="0"/>
      </c:catAx>
      <c:valAx>
        <c:axId val="38060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805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SPOL</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00B0F0"/>
              </a:solidFill>
              <a:ln>
                <a:noFill/>
              </a:ln>
              <a:effectLst/>
              <a:sp3d/>
            </c:spPr>
          </c:dPt>
          <c:cat>
            <c:strRef>
              <c:f>List1!$B$2:$C$2</c:f>
              <c:strCache>
                <c:ptCount val="2"/>
                <c:pt idx="0">
                  <c:v>M</c:v>
                </c:pt>
                <c:pt idx="1">
                  <c:v>Ž</c:v>
                </c:pt>
              </c:strCache>
            </c:strRef>
          </c:cat>
          <c:val>
            <c:numRef>
              <c:f>List1!$B$3:$C$3</c:f>
              <c:numCache>
                <c:formatCode>General</c:formatCode>
                <c:ptCount val="2"/>
                <c:pt idx="0">
                  <c:v>19</c:v>
                </c:pt>
                <c:pt idx="1">
                  <c:v>16</c:v>
                </c:pt>
              </c:numCache>
            </c:numRef>
          </c:val>
        </c:ser>
        <c:dLbls>
          <c:showLegendKey val="0"/>
          <c:showVal val="0"/>
          <c:showCatName val="0"/>
          <c:showSerName val="0"/>
          <c:showPercent val="0"/>
          <c:showBubbleSize val="0"/>
        </c:dLbls>
        <c:gapWidth val="150"/>
        <c:shape val="box"/>
        <c:axId val="37972992"/>
        <c:axId val="37978880"/>
        <c:axId val="0"/>
      </c:bar3DChart>
      <c:catAx>
        <c:axId val="37972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978880"/>
        <c:crosses val="autoZero"/>
        <c:auto val="1"/>
        <c:lblAlgn val="ctr"/>
        <c:lblOffset val="100"/>
        <c:noMultiLvlLbl val="0"/>
      </c:catAx>
      <c:valAx>
        <c:axId val="37978880"/>
        <c:scaling>
          <c:orientation val="minMax"/>
          <c:max val="2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97299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pokadil/-a kakšen cigaret?</a:t>
            </a:r>
          </a:p>
        </c:rich>
      </c:tx>
      <c:layout>
        <c:manualLayout>
          <c:xMode val="edge"/>
          <c:yMode val="edge"/>
          <c:x val="0.14672004440469749"/>
          <c:y val="1.7070978529996082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2"/>
                <c:pt idx="0">
                  <c:v>DA</c:v>
                </c:pt>
                <c:pt idx="1">
                  <c:v>NE</c:v>
                </c:pt>
              </c:strCache>
            </c:strRef>
          </c:cat>
          <c:val>
            <c:numRef>
              <c:f>List1!$B$4:$B$6</c:f>
              <c:numCache>
                <c:formatCode>General</c:formatCode>
                <c:ptCount val="3"/>
                <c:pt idx="0">
                  <c:v>3</c:v>
                </c:pt>
                <c:pt idx="1">
                  <c:v>16</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2"/>
                <c:pt idx="0">
                  <c:v>DA</c:v>
                </c:pt>
                <c:pt idx="1">
                  <c:v>NE</c:v>
                </c:pt>
              </c:strCache>
            </c:strRef>
          </c:cat>
          <c:val>
            <c:numRef>
              <c:f>List1!$C$4:$C$6</c:f>
              <c:numCache>
                <c:formatCode>General</c:formatCode>
                <c:ptCount val="3"/>
                <c:pt idx="0">
                  <c:v>1</c:v>
                </c:pt>
                <c:pt idx="1">
                  <c:v>15</c:v>
                </c:pt>
              </c:numCache>
            </c:numRef>
          </c:val>
        </c:ser>
        <c:dLbls>
          <c:showLegendKey val="0"/>
          <c:showVal val="0"/>
          <c:showCatName val="0"/>
          <c:showSerName val="0"/>
          <c:showPercent val="0"/>
          <c:showBubbleSize val="0"/>
        </c:dLbls>
        <c:gapWidth val="150"/>
        <c:shape val="box"/>
        <c:axId val="24633728"/>
        <c:axId val="24635264"/>
        <c:axId val="0"/>
      </c:bar3DChart>
      <c:catAx>
        <c:axId val="24633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4635264"/>
        <c:crosses val="autoZero"/>
        <c:auto val="1"/>
        <c:lblAlgn val="ctr"/>
        <c:lblOffset val="100"/>
        <c:noMultiLvlLbl val="0"/>
      </c:catAx>
      <c:valAx>
        <c:axId val="2463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463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pokadil/-a kakšen cigaret?</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List1!$B$4</c:f>
              <c:strCache>
                <c:ptCount val="1"/>
                <c:pt idx="0">
                  <c:v>DA</c:v>
                </c:pt>
              </c:strCache>
            </c:strRef>
          </c:tx>
          <c:spPr>
            <a:solidFill>
              <a:schemeClr val="accent1"/>
            </a:solidFill>
            <a:ln>
              <a:noFill/>
            </a:ln>
            <a:effectLst/>
            <a:sp3d/>
          </c:spPr>
          <c:invertIfNegative val="0"/>
          <c:cat>
            <c:strRef>
              <c:f>List1!$C$2:$D$2</c:f>
              <c:strCache>
                <c:ptCount val="2"/>
                <c:pt idx="0">
                  <c:v>M</c:v>
                </c:pt>
                <c:pt idx="1">
                  <c:v>Ž</c:v>
                </c:pt>
              </c:strCache>
              <c:extLst/>
            </c:strRef>
          </c:cat>
          <c:val>
            <c:numRef>
              <c:f>List1!$C$4:$D$4</c:f>
              <c:numCache>
                <c:formatCode>General</c:formatCode>
                <c:ptCount val="2"/>
                <c:pt idx="0">
                  <c:v>6</c:v>
                </c:pt>
                <c:pt idx="1">
                  <c:v>1</c:v>
                </c:pt>
              </c:numCache>
              <c:extLst/>
            </c:numRef>
          </c:val>
        </c:ser>
        <c:ser>
          <c:idx val="1"/>
          <c:order val="1"/>
          <c:tx>
            <c:strRef>
              <c:f>List1!$B$5</c:f>
              <c:strCache>
                <c:ptCount val="1"/>
                <c:pt idx="0">
                  <c:v>NE</c:v>
                </c:pt>
              </c:strCache>
            </c:strRef>
          </c:tx>
          <c:spPr>
            <a:solidFill>
              <a:schemeClr val="accent2"/>
            </a:solidFill>
            <a:ln>
              <a:noFill/>
            </a:ln>
            <a:effectLst/>
            <a:sp3d/>
          </c:spPr>
          <c:invertIfNegative val="0"/>
          <c:cat>
            <c:strRef>
              <c:f>List1!$C$2:$D$2</c:f>
              <c:strCache>
                <c:ptCount val="2"/>
                <c:pt idx="0">
                  <c:v>M</c:v>
                </c:pt>
                <c:pt idx="1">
                  <c:v>Ž</c:v>
                </c:pt>
              </c:strCache>
              <c:extLst/>
            </c:strRef>
          </c:cat>
          <c:val>
            <c:numRef>
              <c:f>List1!$C$5:$D$5</c:f>
              <c:numCache>
                <c:formatCode>General</c:formatCode>
                <c:ptCount val="2"/>
                <c:pt idx="0">
                  <c:v>19</c:v>
                </c:pt>
                <c:pt idx="1">
                  <c:v>25</c:v>
                </c:pt>
              </c:numCache>
              <c:extLst/>
            </c:numRef>
          </c:val>
        </c:ser>
        <c:dLbls>
          <c:showLegendKey val="0"/>
          <c:showVal val="0"/>
          <c:showCatName val="0"/>
          <c:showSerName val="0"/>
          <c:showPercent val="0"/>
          <c:showBubbleSize val="0"/>
        </c:dLbls>
        <c:gapWidth val="150"/>
        <c:shape val="box"/>
        <c:axId val="24693760"/>
        <c:axId val="24699648"/>
        <c:axId val="0"/>
      </c:bar3DChart>
      <c:catAx>
        <c:axId val="24693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4699648"/>
        <c:crosses val="autoZero"/>
        <c:auto val="1"/>
        <c:lblAlgn val="ctr"/>
        <c:lblOffset val="100"/>
        <c:noMultiLvlLbl val="0"/>
      </c:catAx>
      <c:valAx>
        <c:axId val="2469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24693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si bil/-a star/-a ob svoji prvi izkušnji pokajenega cigareta?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List1!$A$4:$A$9</c:f>
              <c:strCache>
                <c:ptCount val="6"/>
                <c:pt idx="0">
                  <c:v>10 LET</c:v>
                </c:pt>
                <c:pt idx="1">
                  <c:v>11 LET</c:v>
                </c:pt>
                <c:pt idx="2">
                  <c:v>12 LET</c:v>
                </c:pt>
                <c:pt idx="3">
                  <c:v>13 LET</c:v>
                </c:pt>
                <c:pt idx="4">
                  <c:v>14 LET</c:v>
                </c:pt>
                <c:pt idx="5">
                  <c:v>NISEM ŠE KADIL/-A</c:v>
                </c:pt>
              </c:strCache>
            </c:strRef>
          </c:cat>
          <c:val>
            <c:numRef>
              <c:f>List1!$B$4:$B$9</c:f>
              <c:numCache>
                <c:formatCode>General</c:formatCode>
                <c:ptCount val="6"/>
                <c:pt idx="0">
                  <c:v>1</c:v>
                </c:pt>
                <c:pt idx="1">
                  <c:v>0</c:v>
                </c:pt>
                <c:pt idx="2">
                  <c:v>0</c:v>
                </c:pt>
                <c:pt idx="3">
                  <c:v>1</c:v>
                </c:pt>
                <c:pt idx="4">
                  <c:v>1</c:v>
                </c:pt>
                <c:pt idx="5">
                  <c:v>16</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List1!$A$4:$A$9</c:f>
              <c:strCache>
                <c:ptCount val="6"/>
                <c:pt idx="0">
                  <c:v>10 LET</c:v>
                </c:pt>
                <c:pt idx="1">
                  <c:v>11 LET</c:v>
                </c:pt>
                <c:pt idx="2">
                  <c:v>12 LET</c:v>
                </c:pt>
                <c:pt idx="3">
                  <c:v>13 LET</c:v>
                </c:pt>
                <c:pt idx="4">
                  <c:v>14 LET</c:v>
                </c:pt>
                <c:pt idx="5">
                  <c:v>NISEM ŠE KADIL/-A</c:v>
                </c:pt>
              </c:strCache>
            </c:strRef>
          </c:cat>
          <c:val>
            <c:numRef>
              <c:f>List1!$C$4:$C$9</c:f>
              <c:numCache>
                <c:formatCode>General</c:formatCode>
                <c:ptCount val="6"/>
                <c:pt idx="0">
                  <c:v>0</c:v>
                </c:pt>
                <c:pt idx="1">
                  <c:v>0</c:v>
                </c:pt>
                <c:pt idx="2">
                  <c:v>0</c:v>
                </c:pt>
                <c:pt idx="3">
                  <c:v>1</c:v>
                </c:pt>
                <c:pt idx="4">
                  <c:v>0</c:v>
                </c:pt>
                <c:pt idx="5">
                  <c:v>15</c:v>
                </c:pt>
              </c:numCache>
            </c:numRef>
          </c:val>
        </c:ser>
        <c:dLbls>
          <c:showLegendKey val="0"/>
          <c:showVal val="0"/>
          <c:showCatName val="0"/>
          <c:showSerName val="0"/>
          <c:showPercent val="0"/>
          <c:showBubbleSize val="0"/>
        </c:dLbls>
        <c:gapWidth val="150"/>
        <c:shape val="box"/>
        <c:axId val="37706752"/>
        <c:axId val="37708544"/>
        <c:axId val="0"/>
      </c:bar3DChart>
      <c:catAx>
        <c:axId val="37706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708544"/>
        <c:crosses val="autoZero"/>
        <c:auto val="1"/>
        <c:lblAlgn val="ctr"/>
        <c:lblOffset val="100"/>
        <c:noMultiLvlLbl val="0"/>
      </c:catAx>
      <c:valAx>
        <c:axId val="3770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70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cigaret pokadiš na dan?</a:t>
            </a:r>
          </a:p>
        </c:rich>
      </c:tx>
      <c:layout>
        <c:manualLayout>
          <c:xMode val="edge"/>
          <c:yMode val="edge"/>
          <c:x val="0.17926260105310327"/>
          <c:y val="1.3019941629653808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List1!$A$4:$A$7</c:f>
              <c:strCache>
                <c:ptCount val="4"/>
                <c:pt idx="0">
                  <c:v>MANJ KOT ENO ŠKATLICO</c:v>
                </c:pt>
                <c:pt idx="1">
                  <c:v>PRIBLIŽNO ENO ŠKATLICO</c:v>
                </c:pt>
                <c:pt idx="2">
                  <c:v>VEČ KOT ENO ŠKATLICO</c:v>
                </c:pt>
                <c:pt idx="3">
                  <c:v>NE KADIM</c:v>
                </c:pt>
              </c:strCache>
            </c:strRef>
          </c:cat>
          <c:val>
            <c:numRef>
              <c:f>List1!$B$4:$B$7</c:f>
              <c:numCache>
                <c:formatCode>General</c:formatCode>
                <c:ptCount val="4"/>
                <c:pt idx="0">
                  <c:v>1</c:v>
                </c:pt>
                <c:pt idx="1">
                  <c:v>0</c:v>
                </c:pt>
                <c:pt idx="2">
                  <c:v>0</c:v>
                </c:pt>
                <c:pt idx="3">
                  <c:v>18</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List1!$A$4:$A$7</c:f>
              <c:strCache>
                <c:ptCount val="4"/>
                <c:pt idx="0">
                  <c:v>MANJ KOT ENO ŠKATLICO</c:v>
                </c:pt>
                <c:pt idx="1">
                  <c:v>PRIBLIŽNO ENO ŠKATLICO</c:v>
                </c:pt>
                <c:pt idx="2">
                  <c:v>VEČ KOT ENO ŠKATLICO</c:v>
                </c:pt>
                <c:pt idx="3">
                  <c:v>NE KADIM</c:v>
                </c:pt>
              </c:strCache>
            </c:strRef>
          </c:cat>
          <c:val>
            <c:numRef>
              <c:f>List1!$C$4:$C$7</c:f>
              <c:numCache>
                <c:formatCode>General</c:formatCode>
                <c:ptCount val="4"/>
                <c:pt idx="0">
                  <c:v>1</c:v>
                </c:pt>
                <c:pt idx="1">
                  <c:v>0</c:v>
                </c:pt>
                <c:pt idx="2">
                  <c:v>0</c:v>
                </c:pt>
                <c:pt idx="3">
                  <c:v>15</c:v>
                </c:pt>
              </c:numCache>
            </c:numRef>
          </c:val>
        </c:ser>
        <c:dLbls>
          <c:showLegendKey val="0"/>
          <c:showVal val="0"/>
          <c:showCatName val="0"/>
          <c:showSerName val="0"/>
          <c:showPercent val="0"/>
          <c:showBubbleSize val="0"/>
        </c:dLbls>
        <c:gapWidth val="150"/>
        <c:shape val="box"/>
        <c:axId val="37755904"/>
        <c:axId val="37769984"/>
        <c:axId val="0"/>
      </c:bar3DChart>
      <c:catAx>
        <c:axId val="37755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769984"/>
        <c:crosses val="autoZero"/>
        <c:auto val="1"/>
        <c:lblAlgn val="ctr"/>
        <c:lblOffset val="100"/>
        <c:noMultiLvlLbl val="0"/>
      </c:catAx>
      <c:valAx>
        <c:axId val="3776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75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poizkusil/-a kadit marihuano oziroma travo?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1</c:v>
                </c:pt>
                <c:pt idx="1">
                  <c:v>18</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0</c:v>
                </c:pt>
                <c:pt idx="1">
                  <c:v>16</c:v>
                </c:pt>
              </c:numCache>
            </c:numRef>
          </c:val>
        </c:ser>
        <c:dLbls>
          <c:showLegendKey val="0"/>
          <c:showVal val="0"/>
          <c:showCatName val="0"/>
          <c:showSerName val="0"/>
          <c:showPercent val="0"/>
          <c:showBubbleSize val="0"/>
        </c:dLbls>
        <c:gapWidth val="150"/>
        <c:shape val="box"/>
        <c:axId val="37840768"/>
        <c:axId val="37842304"/>
        <c:axId val="0"/>
      </c:bar3DChart>
      <c:catAx>
        <c:axId val="37840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842304"/>
        <c:crosses val="autoZero"/>
        <c:auto val="1"/>
        <c:lblAlgn val="ctr"/>
        <c:lblOffset val="100"/>
        <c:noMultiLvlLbl val="0"/>
      </c:catAx>
      <c:valAx>
        <c:axId val="3784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784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poizkusil/-a katero izmed drugih navedenih drog?</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List1!$B$3:$B$4</c:f>
              <c:strCache>
                <c:ptCount val="2"/>
                <c:pt idx="0">
                  <c:v>M</c:v>
                </c:pt>
              </c:strCache>
            </c:strRef>
          </c:tx>
          <c:spPr>
            <a:solidFill>
              <a:schemeClr val="accent1"/>
            </a:solidFill>
            <a:ln>
              <a:noFill/>
            </a:ln>
            <a:effectLst/>
            <a:sp3d/>
          </c:spPr>
          <c:invertIfNegative val="0"/>
          <c:cat>
            <c:strRef>
              <c:f>List1!$A$5:$A$10</c:f>
              <c:strCache>
                <c:ptCount val="6"/>
                <c:pt idx="0">
                  <c:v>HEROIN</c:v>
                </c:pt>
                <c:pt idx="1">
                  <c:v>KOKAIN</c:v>
                </c:pt>
                <c:pt idx="2">
                  <c:v>ECSTASY</c:v>
                </c:pt>
                <c:pt idx="3">
                  <c:v>LSD</c:v>
                </c:pt>
                <c:pt idx="4">
                  <c:v>DRUGO</c:v>
                </c:pt>
                <c:pt idx="5">
                  <c:v>NISEM POIZKUSIL/-A NOBENE DROGE</c:v>
                </c:pt>
              </c:strCache>
            </c:strRef>
          </c:cat>
          <c:val>
            <c:numRef>
              <c:f>List1!$B$5:$B$10</c:f>
              <c:numCache>
                <c:formatCode>General</c:formatCode>
                <c:ptCount val="6"/>
                <c:pt idx="0">
                  <c:v>0</c:v>
                </c:pt>
                <c:pt idx="1">
                  <c:v>0</c:v>
                </c:pt>
                <c:pt idx="2">
                  <c:v>0</c:v>
                </c:pt>
                <c:pt idx="3">
                  <c:v>0</c:v>
                </c:pt>
                <c:pt idx="4">
                  <c:v>0</c:v>
                </c:pt>
                <c:pt idx="5">
                  <c:v>19</c:v>
                </c:pt>
              </c:numCache>
            </c:numRef>
          </c:val>
        </c:ser>
        <c:ser>
          <c:idx val="1"/>
          <c:order val="1"/>
          <c:tx>
            <c:strRef>
              <c:f>List1!$C$3:$C$4</c:f>
              <c:strCache>
                <c:ptCount val="2"/>
                <c:pt idx="0">
                  <c:v>Ž</c:v>
                </c:pt>
              </c:strCache>
            </c:strRef>
          </c:tx>
          <c:spPr>
            <a:solidFill>
              <a:schemeClr val="accent2"/>
            </a:solidFill>
            <a:ln>
              <a:noFill/>
            </a:ln>
            <a:effectLst/>
            <a:sp3d/>
          </c:spPr>
          <c:invertIfNegative val="0"/>
          <c:cat>
            <c:strRef>
              <c:f>List1!$A$5:$A$10</c:f>
              <c:strCache>
                <c:ptCount val="6"/>
                <c:pt idx="0">
                  <c:v>HEROIN</c:v>
                </c:pt>
                <c:pt idx="1">
                  <c:v>KOKAIN</c:v>
                </c:pt>
                <c:pt idx="2">
                  <c:v>ECSTASY</c:v>
                </c:pt>
                <c:pt idx="3">
                  <c:v>LSD</c:v>
                </c:pt>
                <c:pt idx="4">
                  <c:v>DRUGO</c:v>
                </c:pt>
                <c:pt idx="5">
                  <c:v>NISEM POIZKUSIL/-A NOBENE DROGE</c:v>
                </c:pt>
              </c:strCache>
            </c:strRef>
          </c:cat>
          <c:val>
            <c:numRef>
              <c:f>List1!$C$5:$C$10</c:f>
              <c:numCache>
                <c:formatCode>General</c:formatCode>
                <c:ptCount val="6"/>
                <c:pt idx="0">
                  <c:v>0</c:v>
                </c:pt>
                <c:pt idx="1">
                  <c:v>0</c:v>
                </c:pt>
                <c:pt idx="2">
                  <c:v>0</c:v>
                </c:pt>
                <c:pt idx="3">
                  <c:v>0</c:v>
                </c:pt>
                <c:pt idx="4">
                  <c:v>0</c:v>
                </c:pt>
                <c:pt idx="5">
                  <c:v>16</c:v>
                </c:pt>
              </c:numCache>
            </c:numRef>
          </c:val>
        </c:ser>
        <c:dLbls>
          <c:showLegendKey val="0"/>
          <c:showVal val="0"/>
          <c:showCatName val="0"/>
          <c:showSerName val="0"/>
          <c:showPercent val="0"/>
          <c:showBubbleSize val="0"/>
        </c:dLbls>
        <c:gapWidth val="150"/>
        <c:shape val="box"/>
        <c:axId val="38172544"/>
        <c:axId val="38174080"/>
        <c:axId val="0"/>
      </c:bar3DChart>
      <c:catAx>
        <c:axId val="38172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8174080"/>
        <c:crosses val="autoZero"/>
        <c:auto val="1"/>
        <c:lblAlgn val="ctr"/>
        <c:lblOffset val="100"/>
        <c:noMultiLvlLbl val="0"/>
      </c:catAx>
      <c:valAx>
        <c:axId val="3817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817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Kako pogosto kadiš marihuano oziroma travo?</a:t>
            </a:r>
          </a:p>
        </c:rich>
      </c:tx>
      <c:layout>
        <c:manualLayout>
          <c:xMode val="edge"/>
          <c:yMode val="edge"/>
          <c:x val="0.13739679410599601"/>
          <c:y val="1.8076589227538947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List1!$A$4:$A$7</c:f>
              <c:strCache>
                <c:ptCount val="4"/>
                <c:pt idx="0">
                  <c:v>POIZKUSIL/-A SEM JO SAMO ENKRAT</c:v>
                </c:pt>
                <c:pt idx="1">
                  <c:v>ENKRAT NA TEDEN</c:v>
                </c:pt>
                <c:pt idx="2">
                  <c:v>NEKAJKRAT NA MESEC</c:v>
                </c:pt>
                <c:pt idx="3">
                  <c:v>NE KADIM MARIHUANE OZIROMA TRAVE</c:v>
                </c:pt>
              </c:strCache>
            </c:strRef>
          </c:cat>
          <c:val>
            <c:numRef>
              <c:f>List1!$B$4:$B$7</c:f>
              <c:numCache>
                <c:formatCode>General</c:formatCode>
                <c:ptCount val="4"/>
                <c:pt idx="0">
                  <c:v>1</c:v>
                </c:pt>
                <c:pt idx="1">
                  <c:v>0</c:v>
                </c:pt>
                <c:pt idx="2">
                  <c:v>0</c:v>
                </c:pt>
                <c:pt idx="3">
                  <c:v>18</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List1!$A$4:$A$7</c:f>
              <c:strCache>
                <c:ptCount val="4"/>
                <c:pt idx="0">
                  <c:v>POIZKUSIL/-A SEM JO SAMO ENKRAT</c:v>
                </c:pt>
                <c:pt idx="1">
                  <c:v>ENKRAT NA TEDEN</c:v>
                </c:pt>
                <c:pt idx="2">
                  <c:v>NEKAJKRAT NA MESEC</c:v>
                </c:pt>
                <c:pt idx="3">
                  <c:v>NE KADIM MARIHUANE OZIROMA TRAVE</c:v>
                </c:pt>
              </c:strCache>
            </c:strRef>
          </c:cat>
          <c:val>
            <c:numRef>
              <c:f>List1!$C$4:$C$7</c:f>
              <c:numCache>
                <c:formatCode>General</c:formatCode>
                <c:ptCount val="4"/>
                <c:pt idx="0">
                  <c:v>0</c:v>
                </c:pt>
                <c:pt idx="1">
                  <c:v>0</c:v>
                </c:pt>
                <c:pt idx="2">
                  <c:v>0</c:v>
                </c:pt>
                <c:pt idx="3">
                  <c:v>16</c:v>
                </c:pt>
              </c:numCache>
            </c:numRef>
          </c:val>
        </c:ser>
        <c:dLbls>
          <c:showLegendKey val="0"/>
          <c:showVal val="0"/>
          <c:showCatName val="0"/>
          <c:showSerName val="0"/>
          <c:showPercent val="0"/>
          <c:showBubbleSize val="0"/>
        </c:dLbls>
        <c:gapWidth val="150"/>
        <c:shape val="box"/>
        <c:axId val="38081280"/>
        <c:axId val="38082816"/>
        <c:axId val="0"/>
      </c:bar3DChart>
      <c:catAx>
        <c:axId val="38081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8082816"/>
        <c:crosses val="autoZero"/>
        <c:auto val="1"/>
        <c:lblAlgn val="ctr"/>
        <c:lblOffset val="100"/>
        <c:noMultiLvlLbl val="0"/>
      </c:catAx>
      <c:valAx>
        <c:axId val="3808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808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poizkusil/-a kaj alkoholnega?</a:t>
            </a:r>
          </a:p>
        </c:rich>
      </c:tx>
      <c:layout>
        <c:manualLayout>
          <c:xMode val="edge"/>
          <c:yMode val="edge"/>
          <c:x val="0.13066051429419506"/>
          <c:y val="2.0390955865622454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List1!$B$3:$B$4</c:f>
              <c:strCache>
                <c:ptCount val="2"/>
                <c:pt idx="0">
                  <c:v>M</c:v>
                </c:pt>
              </c:strCache>
            </c:strRef>
          </c:tx>
          <c:spPr>
            <a:solidFill>
              <a:schemeClr val="accent1"/>
            </a:solidFill>
            <a:ln>
              <a:noFill/>
            </a:ln>
            <a:effectLst/>
            <a:sp3d/>
          </c:spPr>
          <c:invertIfNegative val="0"/>
          <c:cat>
            <c:strRef>
              <c:f>List1!$A$5:$A$6</c:f>
              <c:strCache>
                <c:ptCount val="2"/>
                <c:pt idx="0">
                  <c:v>DA</c:v>
                </c:pt>
                <c:pt idx="1">
                  <c:v>NE</c:v>
                </c:pt>
              </c:strCache>
            </c:strRef>
          </c:cat>
          <c:val>
            <c:numRef>
              <c:f>List1!$B$5:$B$6</c:f>
              <c:numCache>
                <c:formatCode>General</c:formatCode>
                <c:ptCount val="2"/>
                <c:pt idx="0">
                  <c:v>14</c:v>
                </c:pt>
                <c:pt idx="1">
                  <c:v>5</c:v>
                </c:pt>
              </c:numCache>
            </c:numRef>
          </c:val>
        </c:ser>
        <c:ser>
          <c:idx val="1"/>
          <c:order val="1"/>
          <c:tx>
            <c:strRef>
              <c:f>List1!$C$3:$C$4</c:f>
              <c:strCache>
                <c:ptCount val="2"/>
                <c:pt idx="0">
                  <c:v>Ž</c:v>
                </c:pt>
              </c:strCache>
            </c:strRef>
          </c:tx>
          <c:spPr>
            <a:solidFill>
              <a:schemeClr val="accent2"/>
            </a:solidFill>
            <a:ln>
              <a:noFill/>
            </a:ln>
            <a:effectLst/>
            <a:sp3d/>
          </c:spPr>
          <c:invertIfNegative val="0"/>
          <c:cat>
            <c:strRef>
              <c:f>List1!$A$5:$A$6</c:f>
              <c:strCache>
                <c:ptCount val="2"/>
                <c:pt idx="0">
                  <c:v>DA</c:v>
                </c:pt>
                <c:pt idx="1">
                  <c:v>NE</c:v>
                </c:pt>
              </c:strCache>
            </c:strRef>
          </c:cat>
          <c:val>
            <c:numRef>
              <c:f>List1!$C$5:$C$6</c:f>
              <c:numCache>
                <c:formatCode>General</c:formatCode>
                <c:ptCount val="2"/>
                <c:pt idx="0">
                  <c:v>10</c:v>
                </c:pt>
                <c:pt idx="1">
                  <c:v>6</c:v>
                </c:pt>
              </c:numCache>
            </c:numRef>
          </c:val>
        </c:ser>
        <c:dLbls>
          <c:showLegendKey val="0"/>
          <c:showVal val="0"/>
          <c:showCatName val="0"/>
          <c:showSerName val="0"/>
          <c:showPercent val="0"/>
          <c:showBubbleSize val="0"/>
        </c:dLbls>
        <c:gapWidth val="150"/>
        <c:shape val="box"/>
        <c:axId val="38220544"/>
        <c:axId val="38222080"/>
        <c:axId val="0"/>
      </c:bar3DChart>
      <c:catAx>
        <c:axId val="38220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8222080"/>
        <c:crosses val="autoZero"/>
        <c:auto val="1"/>
        <c:lblAlgn val="ctr"/>
        <c:lblOffset val="100"/>
        <c:noMultiLvlLbl val="0"/>
      </c:catAx>
      <c:valAx>
        <c:axId val="38222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822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Kaj od navedenega si že poizkusil/-a?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List1!$B$3:$B$4</c:f>
              <c:strCache>
                <c:ptCount val="2"/>
                <c:pt idx="0">
                  <c:v>M</c:v>
                </c:pt>
              </c:strCache>
            </c:strRef>
          </c:tx>
          <c:spPr>
            <a:solidFill>
              <a:schemeClr val="accent1"/>
            </a:solidFill>
            <a:ln>
              <a:noFill/>
            </a:ln>
            <a:effectLst/>
            <a:sp3d/>
          </c:spPr>
          <c:invertIfNegative val="0"/>
          <c:cat>
            <c:strRef>
              <c:f>List1!$A$5:$A$8</c:f>
              <c:strCache>
                <c:ptCount val="4"/>
                <c:pt idx="0">
                  <c:v>PIVO</c:v>
                </c:pt>
                <c:pt idx="1">
                  <c:v>VINO</c:v>
                </c:pt>
                <c:pt idx="2">
                  <c:v>ŽGANO PIJAČO</c:v>
                </c:pt>
                <c:pt idx="3">
                  <c:v>NE PIJEM ALKOHOLNIH PIJAČ</c:v>
                </c:pt>
              </c:strCache>
            </c:strRef>
          </c:cat>
          <c:val>
            <c:numRef>
              <c:f>List1!$B$5:$B$8</c:f>
              <c:numCache>
                <c:formatCode>General</c:formatCode>
                <c:ptCount val="4"/>
                <c:pt idx="0">
                  <c:v>12</c:v>
                </c:pt>
                <c:pt idx="1">
                  <c:v>10</c:v>
                </c:pt>
                <c:pt idx="2">
                  <c:v>5</c:v>
                </c:pt>
                <c:pt idx="3">
                  <c:v>5</c:v>
                </c:pt>
              </c:numCache>
            </c:numRef>
          </c:val>
        </c:ser>
        <c:ser>
          <c:idx val="1"/>
          <c:order val="1"/>
          <c:tx>
            <c:strRef>
              <c:f>List1!$C$3:$C$4</c:f>
              <c:strCache>
                <c:ptCount val="2"/>
                <c:pt idx="0">
                  <c:v>Ž</c:v>
                </c:pt>
              </c:strCache>
            </c:strRef>
          </c:tx>
          <c:spPr>
            <a:solidFill>
              <a:schemeClr val="accent2"/>
            </a:solidFill>
            <a:ln>
              <a:noFill/>
            </a:ln>
            <a:effectLst/>
            <a:sp3d/>
          </c:spPr>
          <c:invertIfNegative val="0"/>
          <c:cat>
            <c:strRef>
              <c:f>List1!$A$5:$A$8</c:f>
              <c:strCache>
                <c:ptCount val="4"/>
                <c:pt idx="0">
                  <c:v>PIVO</c:v>
                </c:pt>
                <c:pt idx="1">
                  <c:v>VINO</c:v>
                </c:pt>
                <c:pt idx="2">
                  <c:v>ŽGANO PIJAČO</c:v>
                </c:pt>
                <c:pt idx="3">
                  <c:v>NE PIJEM ALKOHOLNIH PIJAČ</c:v>
                </c:pt>
              </c:strCache>
            </c:strRef>
          </c:cat>
          <c:val>
            <c:numRef>
              <c:f>List1!$C$5:$C$8</c:f>
              <c:numCache>
                <c:formatCode>General</c:formatCode>
                <c:ptCount val="4"/>
                <c:pt idx="0">
                  <c:v>7</c:v>
                </c:pt>
                <c:pt idx="1">
                  <c:v>9</c:v>
                </c:pt>
                <c:pt idx="2">
                  <c:v>3</c:v>
                </c:pt>
                <c:pt idx="3">
                  <c:v>6</c:v>
                </c:pt>
              </c:numCache>
            </c:numRef>
          </c:val>
        </c:ser>
        <c:dLbls>
          <c:showLegendKey val="0"/>
          <c:showVal val="0"/>
          <c:showCatName val="0"/>
          <c:showSerName val="0"/>
          <c:showPercent val="0"/>
          <c:showBubbleSize val="0"/>
        </c:dLbls>
        <c:gapWidth val="150"/>
        <c:shape val="box"/>
        <c:axId val="38260096"/>
        <c:axId val="62563456"/>
        <c:axId val="0"/>
      </c:bar3DChart>
      <c:catAx>
        <c:axId val="38260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2563456"/>
        <c:crosses val="autoZero"/>
        <c:auto val="1"/>
        <c:lblAlgn val="ctr"/>
        <c:lblOffset val="100"/>
        <c:noMultiLvlLbl val="0"/>
      </c:catAx>
      <c:valAx>
        <c:axId val="6256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8260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se že kdaj napil/-a?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3"/>
                <c:pt idx="0">
                  <c:v>ENKRAT</c:v>
                </c:pt>
                <c:pt idx="1">
                  <c:v>VEČKRAT</c:v>
                </c:pt>
                <c:pt idx="2">
                  <c:v>NE</c:v>
                </c:pt>
              </c:strCache>
            </c:strRef>
          </c:cat>
          <c:val>
            <c:numRef>
              <c:f>List1!$B$4:$B$6</c:f>
              <c:numCache>
                <c:formatCode>General</c:formatCode>
                <c:ptCount val="3"/>
                <c:pt idx="0">
                  <c:v>2</c:v>
                </c:pt>
                <c:pt idx="1">
                  <c:v>1</c:v>
                </c:pt>
                <c:pt idx="2">
                  <c:v>16</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3"/>
                <c:pt idx="0">
                  <c:v>ENKRAT</c:v>
                </c:pt>
                <c:pt idx="1">
                  <c:v>VEČKRAT</c:v>
                </c:pt>
                <c:pt idx="2">
                  <c:v>NE</c:v>
                </c:pt>
              </c:strCache>
            </c:strRef>
          </c:cat>
          <c:val>
            <c:numRef>
              <c:f>List1!$C$4:$C$6</c:f>
              <c:numCache>
                <c:formatCode>General</c:formatCode>
                <c:ptCount val="3"/>
                <c:pt idx="0">
                  <c:v>1</c:v>
                </c:pt>
                <c:pt idx="1">
                  <c:v>1</c:v>
                </c:pt>
                <c:pt idx="2">
                  <c:v>14</c:v>
                </c:pt>
              </c:numCache>
            </c:numRef>
          </c:val>
        </c:ser>
        <c:dLbls>
          <c:showLegendKey val="0"/>
          <c:showVal val="0"/>
          <c:showCatName val="0"/>
          <c:showSerName val="0"/>
          <c:showPercent val="0"/>
          <c:showBubbleSize val="0"/>
        </c:dLbls>
        <c:gapWidth val="150"/>
        <c:shape val="box"/>
        <c:axId val="56561664"/>
        <c:axId val="56563200"/>
        <c:axId val="0"/>
      </c:bar3DChart>
      <c:catAx>
        <c:axId val="56561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56563200"/>
        <c:crosses val="autoZero"/>
        <c:auto val="1"/>
        <c:lblAlgn val="ctr"/>
        <c:lblOffset val="100"/>
        <c:noMultiLvlLbl val="0"/>
      </c:catAx>
      <c:valAx>
        <c:axId val="5656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5656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Kaj je bil tvoj razlog za zlorabo nedovoljenih substanc?</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List1!$A$4:$A$10</c:f>
              <c:strCache>
                <c:ptCount val="6"/>
                <c:pt idx="0">
                  <c:v>RADOVEDNOST</c:v>
                </c:pt>
                <c:pt idx="1">
                  <c:v>ŽELJA PO ZABAVI</c:v>
                </c:pt>
                <c:pt idx="2">
                  <c:v>PRITISK DRUŽBE (VRSTNIKOV)</c:v>
                </c:pt>
                <c:pt idx="3">
                  <c:v>ŽELJA PO DOKAZOVANJU</c:v>
                </c:pt>
                <c:pt idx="4">
                  <c:v>OSEBNE TEŽAVE</c:v>
                </c:pt>
                <c:pt idx="5">
                  <c:v>NIMAM RAZLOGA ZA ZLORABO NEDOVOLJENIH SUBSTANC</c:v>
                </c:pt>
              </c:strCache>
            </c:strRef>
          </c:cat>
          <c:val>
            <c:numRef>
              <c:f>List1!$B$4:$B$10</c:f>
              <c:numCache>
                <c:formatCode>General</c:formatCode>
                <c:ptCount val="7"/>
                <c:pt idx="0">
                  <c:v>5</c:v>
                </c:pt>
                <c:pt idx="1">
                  <c:v>1</c:v>
                </c:pt>
                <c:pt idx="2">
                  <c:v>0</c:v>
                </c:pt>
                <c:pt idx="3">
                  <c:v>1</c:v>
                </c:pt>
                <c:pt idx="4">
                  <c:v>0</c:v>
                </c:pt>
                <c:pt idx="6">
                  <c:v>10</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List1!$A$4:$A$10</c:f>
              <c:strCache>
                <c:ptCount val="6"/>
                <c:pt idx="0">
                  <c:v>RADOVEDNOST</c:v>
                </c:pt>
                <c:pt idx="1">
                  <c:v>ŽELJA PO ZABAVI</c:v>
                </c:pt>
                <c:pt idx="2">
                  <c:v>PRITISK DRUŽBE (VRSTNIKOV)</c:v>
                </c:pt>
                <c:pt idx="3">
                  <c:v>ŽELJA PO DOKAZOVANJU</c:v>
                </c:pt>
                <c:pt idx="4">
                  <c:v>OSEBNE TEŽAVE</c:v>
                </c:pt>
                <c:pt idx="5">
                  <c:v>NIMAM RAZLOGA ZA ZLORABO NEDOVOLJENIH SUBSTANC</c:v>
                </c:pt>
              </c:strCache>
            </c:strRef>
          </c:cat>
          <c:val>
            <c:numRef>
              <c:f>List1!$C$4:$C$10</c:f>
              <c:numCache>
                <c:formatCode>General</c:formatCode>
                <c:ptCount val="7"/>
                <c:pt idx="0">
                  <c:v>6</c:v>
                </c:pt>
                <c:pt idx="1">
                  <c:v>2</c:v>
                </c:pt>
                <c:pt idx="2">
                  <c:v>0</c:v>
                </c:pt>
                <c:pt idx="3">
                  <c:v>0</c:v>
                </c:pt>
                <c:pt idx="4">
                  <c:v>0</c:v>
                </c:pt>
                <c:pt idx="6">
                  <c:v>11</c:v>
                </c:pt>
              </c:numCache>
            </c:numRef>
          </c:val>
        </c:ser>
        <c:dLbls>
          <c:showLegendKey val="0"/>
          <c:showVal val="0"/>
          <c:showCatName val="0"/>
          <c:showSerName val="0"/>
          <c:showPercent val="0"/>
          <c:showBubbleSize val="0"/>
        </c:dLbls>
        <c:gapWidth val="150"/>
        <c:shape val="box"/>
        <c:axId val="63392384"/>
        <c:axId val="63398272"/>
        <c:axId val="0"/>
      </c:bar3DChart>
      <c:catAx>
        <c:axId val="63392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3398272"/>
        <c:crosses val="autoZero"/>
        <c:auto val="1"/>
        <c:lblAlgn val="ctr"/>
        <c:lblOffset val="100"/>
        <c:noMultiLvlLbl val="0"/>
      </c:catAx>
      <c:valAx>
        <c:axId val="63398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339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sodeluješ pri igrah na srečo?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254561970527269E-2"/>
          <c:y val="0.11304633585277685"/>
          <c:w val="0.90674543802947272"/>
          <c:h val="0.75467110055142905"/>
        </c:manualLayout>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3"/>
                <c:pt idx="0">
                  <c:v>DA, REDNO</c:v>
                </c:pt>
                <c:pt idx="1">
                  <c:v>OBČASNO</c:v>
                </c:pt>
                <c:pt idx="2">
                  <c:v>NIKOLI </c:v>
                </c:pt>
              </c:strCache>
            </c:strRef>
          </c:cat>
          <c:val>
            <c:numRef>
              <c:f>List1!$B$4:$B$6</c:f>
              <c:numCache>
                <c:formatCode>General</c:formatCode>
                <c:ptCount val="3"/>
                <c:pt idx="0">
                  <c:v>4</c:v>
                </c:pt>
                <c:pt idx="1">
                  <c:v>9</c:v>
                </c:pt>
                <c:pt idx="2">
                  <c:v>6</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3"/>
                <c:pt idx="0">
                  <c:v>DA, REDNO</c:v>
                </c:pt>
                <c:pt idx="1">
                  <c:v>OBČASNO</c:v>
                </c:pt>
                <c:pt idx="2">
                  <c:v>NIKOLI </c:v>
                </c:pt>
              </c:strCache>
            </c:strRef>
          </c:cat>
          <c:val>
            <c:numRef>
              <c:f>List1!$C$4:$C$6</c:f>
              <c:numCache>
                <c:formatCode>General</c:formatCode>
                <c:ptCount val="3"/>
                <c:pt idx="0">
                  <c:v>0</c:v>
                </c:pt>
                <c:pt idx="1">
                  <c:v>3</c:v>
                </c:pt>
                <c:pt idx="2">
                  <c:v>13</c:v>
                </c:pt>
              </c:numCache>
            </c:numRef>
          </c:val>
        </c:ser>
        <c:dLbls>
          <c:showLegendKey val="0"/>
          <c:showVal val="0"/>
          <c:showCatName val="0"/>
          <c:showSerName val="0"/>
          <c:showPercent val="0"/>
          <c:showBubbleSize val="0"/>
        </c:dLbls>
        <c:gapWidth val="150"/>
        <c:shape val="box"/>
        <c:axId val="63449728"/>
        <c:axId val="63463808"/>
        <c:axId val="0"/>
      </c:bar3DChart>
      <c:catAx>
        <c:axId val="63449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3463808"/>
        <c:crosses val="autoZero"/>
        <c:auto val="1"/>
        <c:lblAlgn val="ctr"/>
        <c:lblOffset val="100"/>
        <c:noMultiLvlLbl val="0"/>
      </c:catAx>
      <c:valAx>
        <c:axId val="6346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344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si bil/-a star/-a ob svoji prvi izkušnji pokajenega cigareta? </a:t>
            </a:r>
          </a:p>
        </c:rich>
      </c:tx>
      <c:layout>
        <c:manualLayout>
          <c:xMode val="edge"/>
          <c:yMode val="edge"/>
          <c:x val="0.13513928613015064"/>
          <c:y val="5.5599237195977239E-3"/>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List1!$B$4:$B$9</c:f>
              <c:strCache>
                <c:ptCount val="6"/>
                <c:pt idx="0">
                  <c:v>10 LET</c:v>
                </c:pt>
                <c:pt idx="1">
                  <c:v>11 LET</c:v>
                </c:pt>
                <c:pt idx="2">
                  <c:v>12 LET</c:v>
                </c:pt>
                <c:pt idx="3">
                  <c:v>13 LET</c:v>
                </c:pt>
                <c:pt idx="4">
                  <c:v>14 LET</c:v>
                </c:pt>
                <c:pt idx="5">
                  <c:v>NISEM ŠE KADIL/-A</c:v>
                </c:pt>
              </c:strCache>
            </c:strRef>
          </c:cat>
          <c:val>
            <c:numRef>
              <c:f>List1!$C$4:$C$9</c:f>
              <c:numCache>
                <c:formatCode>General</c:formatCode>
                <c:ptCount val="6"/>
                <c:pt idx="0">
                  <c:v>3</c:v>
                </c:pt>
                <c:pt idx="1">
                  <c:v>0</c:v>
                </c:pt>
                <c:pt idx="2">
                  <c:v>3</c:v>
                </c:pt>
                <c:pt idx="3">
                  <c:v>0</c:v>
                </c:pt>
                <c:pt idx="4">
                  <c:v>0</c:v>
                </c:pt>
                <c:pt idx="5">
                  <c:v>19</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List1!$B$4:$B$9</c:f>
              <c:strCache>
                <c:ptCount val="6"/>
                <c:pt idx="0">
                  <c:v>10 LET</c:v>
                </c:pt>
                <c:pt idx="1">
                  <c:v>11 LET</c:v>
                </c:pt>
                <c:pt idx="2">
                  <c:v>12 LET</c:v>
                </c:pt>
                <c:pt idx="3">
                  <c:v>13 LET</c:v>
                </c:pt>
                <c:pt idx="4">
                  <c:v>14 LET</c:v>
                </c:pt>
                <c:pt idx="5">
                  <c:v>NISEM ŠE KADIL/-A</c:v>
                </c:pt>
              </c:strCache>
            </c:strRef>
          </c:cat>
          <c:val>
            <c:numRef>
              <c:f>List1!$D$4:$D$9</c:f>
              <c:numCache>
                <c:formatCode>General</c:formatCode>
                <c:ptCount val="6"/>
                <c:pt idx="0">
                  <c:v>0</c:v>
                </c:pt>
                <c:pt idx="1">
                  <c:v>0</c:v>
                </c:pt>
                <c:pt idx="2">
                  <c:v>1</c:v>
                </c:pt>
                <c:pt idx="3">
                  <c:v>0</c:v>
                </c:pt>
                <c:pt idx="4">
                  <c:v>0</c:v>
                </c:pt>
                <c:pt idx="5">
                  <c:v>25</c:v>
                </c:pt>
              </c:numCache>
            </c:numRef>
          </c:val>
        </c:ser>
        <c:dLbls>
          <c:showLegendKey val="0"/>
          <c:showVal val="0"/>
          <c:showCatName val="0"/>
          <c:showSerName val="0"/>
          <c:showPercent val="0"/>
          <c:showBubbleSize val="0"/>
        </c:dLbls>
        <c:gapWidth val="150"/>
        <c:shape val="box"/>
        <c:axId val="31192960"/>
        <c:axId val="31194496"/>
        <c:axId val="0"/>
      </c:bar3DChart>
      <c:catAx>
        <c:axId val="31192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1194496"/>
        <c:crosses val="autoZero"/>
        <c:auto val="1"/>
        <c:lblAlgn val="ctr"/>
        <c:lblOffset val="100"/>
        <c:noMultiLvlLbl val="0"/>
      </c:catAx>
      <c:valAx>
        <c:axId val="3119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1192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 katerih sodeluješ najpogosteje?</a:t>
            </a:r>
          </a:p>
        </c:rich>
      </c:tx>
      <c:layout>
        <c:manualLayout>
          <c:xMode val="edge"/>
          <c:yMode val="edge"/>
          <c:x val="0.17803904205239643"/>
          <c:y val="1.842684554410098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List1!$A$4:$A$8</c:f>
              <c:strCache>
                <c:ptCount val="5"/>
                <c:pt idx="0">
                  <c:v>ŠPORTNE STAVE IN E-STAVE</c:v>
                </c:pt>
                <c:pt idx="1">
                  <c:v>LOTO</c:v>
                </c:pt>
                <c:pt idx="2">
                  <c:v>HITRA SREČKA </c:v>
                </c:pt>
                <c:pt idx="3">
                  <c:v>DRUGO*</c:v>
                </c:pt>
                <c:pt idx="4">
                  <c:v>NE IGRAM IGER NA SREČO</c:v>
                </c:pt>
              </c:strCache>
            </c:strRef>
          </c:cat>
          <c:val>
            <c:numRef>
              <c:f>List1!$B$4:$B$8</c:f>
              <c:numCache>
                <c:formatCode>General</c:formatCode>
                <c:ptCount val="5"/>
                <c:pt idx="0">
                  <c:v>7</c:v>
                </c:pt>
                <c:pt idx="1">
                  <c:v>6</c:v>
                </c:pt>
                <c:pt idx="2">
                  <c:v>1</c:v>
                </c:pt>
                <c:pt idx="3">
                  <c:v>3</c:v>
                </c:pt>
                <c:pt idx="4">
                  <c:v>6</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List1!$A$4:$A$8</c:f>
              <c:strCache>
                <c:ptCount val="5"/>
                <c:pt idx="0">
                  <c:v>ŠPORTNE STAVE IN E-STAVE</c:v>
                </c:pt>
                <c:pt idx="1">
                  <c:v>LOTO</c:v>
                </c:pt>
                <c:pt idx="2">
                  <c:v>HITRA SREČKA </c:v>
                </c:pt>
                <c:pt idx="3">
                  <c:v>DRUGO*</c:v>
                </c:pt>
                <c:pt idx="4">
                  <c:v>NE IGRAM IGER NA SREČO</c:v>
                </c:pt>
              </c:strCache>
            </c:strRef>
          </c:cat>
          <c:val>
            <c:numRef>
              <c:f>List1!$C$4:$C$8</c:f>
              <c:numCache>
                <c:formatCode>General</c:formatCode>
                <c:ptCount val="5"/>
                <c:pt idx="0">
                  <c:v>1</c:v>
                </c:pt>
                <c:pt idx="1">
                  <c:v>1</c:v>
                </c:pt>
                <c:pt idx="2">
                  <c:v>2</c:v>
                </c:pt>
                <c:pt idx="3">
                  <c:v>0</c:v>
                </c:pt>
                <c:pt idx="4">
                  <c:v>12</c:v>
                </c:pt>
              </c:numCache>
            </c:numRef>
          </c:val>
        </c:ser>
        <c:dLbls>
          <c:showLegendKey val="0"/>
          <c:showVal val="0"/>
          <c:showCatName val="0"/>
          <c:showSerName val="0"/>
          <c:showPercent val="0"/>
          <c:showBubbleSize val="0"/>
        </c:dLbls>
        <c:gapWidth val="150"/>
        <c:shape val="box"/>
        <c:axId val="63526400"/>
        <c:axId val="63527936"/>
        <c:axId val="0"/>
      </c:bar3DChart>
      <c:catAx>
        <c:axId val="63526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3527936"/>
        <c:crosses val="autoZero"/>
        <c:auto val="1"/>
        <c:lblAlgn val="ctr"/>
        <c:lblOffset val="100"/>
        <c:noMultiLvlLbl val="0"/>
      </c:catAx>
      <c:valAx>
        <c:axId val="6352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352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časa dnevno preživiš na spletnih družabnih omrežjih?</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List1!$A$4:$A$9</c:f>
              <c:strCache>
                <c:ptCount val="6"/>
                <c:pt idx="0">
                  <c:v>NIČ</c:v>
                </c:pt>
                <c:pt idx="1">
                  <c:v>30 MINUT</c:v>
                </c:pt>
                <c:pt idx="2">
                  <c:v>1 URO</c:v>
                </c:pt>
                <c:pt idx="3">
                  <c:v>2 URI</c:v>
                </c:pt>
                <c:pt idx="4">
                  <c:v>3 URE</c:v>
                </c:pt>
                <c:pt idx="5">
                  <c:v>VEČ KOT 3 URE</c:v>
                </c:pt>
              </c:strCache>
            </c:strRef>
          </c:cat>
          <c:val>
            <c:numRef>
              <c:f>List1!$B$4:$B$9</c:f>
              <c:numCache>
                <c:formatCode>General</c:formatCode>
                <c:ptCount val="6"/>
                <c:pt idx="0">
                  <c:v>0</c:v>
                </c:pt>
                <c:pt idx="1">
                  <c:v>5</c:v>
                </c:pt>
                <c:pt idx="2">
                  <c:v>7</c:v>
                </c:pt>
                <c:pt idx="3">
                  <c:v>3</c:v>
                </c:pt>
                <c:pt idx="4">
                  <c:v>0</c:v>
                </c:pt>
                <c:pt idx="5">
                  <c:v>4</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List1!$A$4:$A$9</c:f>
              <c:strCache>
                <c:ptCount val="6"/>
                <c:pt idx="0">
                  <c:v>NIČ</c:v>
                </c:pt>
                <c:pt idx="1">
                  <c:v>30 MINUT</c:v>
                </c:pt>
                <c:pt idx="2">
                  <c:v>1 URO</c:v>
                </c:pt>
                <c:pt idx="3">
                  <c:v>2 URI</c:v>
                </c:pt>
                <c:pt idx="4">
                  <c:v>3 URE</c:v>
                </c:pt>
                <c:pt idx="5">
                  <c:v>VEČ KOT 3 URE</c:v>
                </c:pt>
              </c:strCache>
            </c:strRef>
          </c:cat>
          <c:val>
            <c:numRef>
              <c:f>List1!$C$4:$C$9</c:f>
              <c:numCache>
                <c:formatCode>General</c:formatCode>
                <c:ptCount val="6"/>
                <c:pt idx="0">
                  <c:v>0</c:v>
                </c:pt>
                <c:pt idx="1">
                  <c:v>2</c:v>
                </c:pt>
                <c:pt idx="2">
                  <c:v>5</c:v>
                </c:pt>
                <c:pt idx="3">
                  <c:v>5</c:v>
                </c:pt>
                <c:pt idx="4">
                  <c:v>2</c:v>
                </c:pt>
                <c:pt idx="5">
                  <c:v>2</c:v>
                </c:pt>
              </c:numCache>
            </c:numRef>
          </c:val>
        </c:ser>
        <c:dLbls>
          <c:showLegendKey val="0"/>
          <c:showVal val="0"/>
          <c:showCatName val="0"/>
          <c:showSerName val="0"/>
          <c:showPercent val="0"/>
          <c:showBubbleSize val="0"/>
        </c:dLbls>
        <c:gapWidth val="150"/>
        <c:shape val="box"/>
        <c:axId val="69948928"/>
        <c:axId val="69950464"/>
        <c:axId val="0"/>
      </c:bar3DChart>
      <c:catAx>
        <c:axId val="69948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9950464"/>
        <c:crosses val="autoZero"/>
        <c:auto val="1"/>
        <c:lblAlgn val="ctr"/>
        <c:lblOffset val="100"/>
        <c:noMultiLvlLbl val="0"/>
      </c:catAx>
      <c:valAx>
        <c:axId val="6995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994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posegaš po hrani tudi, kadar se počutiš potrto in osamljeno, pa čeprav sploh nisi lačen/-na?</a:t>
            </a:r>
          </a:p>
        </c:rich>
      </c:tx>
      <c:layout>
        <c:manualLayout>
          <c:xMode val="edge"/>
          <c:yMode val="edge"/>
          <c:x val="0.1177737518285925"/>
          <c:y val="1.9836543755588791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3"/>
                <c:pt idx="0">
                  <c:v>DA</c:v>
                </c:pt>
                <c:pt idx="1">
                  <c:v>VČASIH</c:v>
                </c:pt>
                <c:pt idx="2">
                  <c:v>NE</c:v>
                </c:pt>
              </c:strCache>
            </c:strRef>
          </c:cat>
          <c:val>
            <c:numRef>
              <c:f>List1!$B$4:$B$6</c:f>
              <c:numCache>
                <c:formatCode>General</c:formatCode>
                <c:ptCount val="3"/>
                <c:pt idx="0">
                  <c:v>3</c:v>
                </c:pt>
                <c:pt idx="1">
                  <c:v>9</c:v>
                </c:pt>
                <c:pt idx="2">
                  <c:v>7</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3"/>
                <c:pt idx="0">
                  <c:v>DA</c:v>
                </c:pt>
                <c:pt idx="1">
                  <c:v>VČASIH</c:v>
                </c:pt>
                <c:pt idx="2">
                  <c:v>NE</c:v>
                </c:pt>
              </c:strCache>
            </c:strRef>
          </c:cat>
          <c:val>
            <c:numRef>
              <c:f>List1!$C$4:$C$6</c:f>
              <c:numCache>
                <c:formatCode>General</c:formatCode>
                <c:ptCount val="3"/>
                <c:pt idx="0">
                  <c:v>7</c:v>
                </c:pt>
                <c:pt idx="1">
                  <c:v>7</c:v>
                </c:pt>
                <c:pt idx="2">
                  <c:v>2</c:v>
                </c:pt>
              </c:numCache>
            </c:numRef>
          </c:val>
        </c:ser>
        <c:dLbls>
          <c:showLegendKey val="0"/>
          <c:showVal val="0"/>
          <c:showCatName val="0"/>
          <c:showSerName val="0"/>
          <c:showPercent val="0"/>
          <c:showBubbleSize val="0"/>
        </c:dLbls>
        <c:gapWidth val="150"/>
        <c:shape val="box"/>
        <c:axId val="69984640"/>
        <c:axId val="69986176"/>
        <c:axId val="0"/>
      </c:bar3DChart>
      <c:catAx>
        <c:axId val="69984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9986176"/>
        <c:crosses val="autoZero"/>
        <c:auto val="1"/>
        <c:lblAlgn val="ctr"/>
        <c:lblOffset val="100"/>
        <c:noMultiLvlLbl val="0"/>
      </c:catAx>
      <c:valAx>
        <c:axId val="6998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998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po zaužitju hrane želodec prisiliš k bruhanju, jemlješ odvajala ali intenzivno telovadiš? </a:t>
            </a:r>
          </a:p>
        </c:rich>
      </c:tx>
      <c:layout>
        <c:manualLayout>
          <c:xMode val="edge"/>
          <c:yMode val="edge"/>
          <c:x val="0.15129155730533686"/>
          <c:y val="4.1666666666666664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2</c:v>
                </c:pt>
                <c:pt idx="1">
                  <c:v>17</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0</c:v>
                </c:pt>
                <c:pt idx="1">
                  <c:v>16</c:v>
                </c:pt>
              </c:numCache>
            </c:numRef>
          </c:val>
        </c:ser>
        <c:dLbls>
          <c:showLegendKey val="0"/>
          <c:showVal val="0"/>
          <c:showCatName val="0"/>
          <c:showSerName val="0"/>
          <c:showPercent val="0"/>
          <c:showBubbleSize val="0"/>
        </c:dLbls>
        <c:gapWidth val="150"/>
        <c:shape val="box"/>
        <c:axId val="70013312"/>
        <c:axId val="70014848"/>
        <c:axId val="0"/>
      </c:bar3DChart>
      <c:catAx>
        <c:axId val="7001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0014848"/>
        <c:crosses val="autoZero"/>
        <c:auto val="1"/>
        <c:lblAlgn val="ctr"/>
        <c:lblOffset val="100"/>
        <c:noMultiLvlLbl val="0"/>
      </c:catAx>
      <c:valAx>
        <c:axId val="70014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001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se že kdaj poskušal/-a namerno samopoškodovati?</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1</c:v>
                </c:pt>
                <c:pt idx="1">
                  <c:v>18</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3</c:v>
                </c:pt>
                <c:pt idx="1">
                  <c:v>13</c:v>
                </c:pt>
              </c:numCache>
            </c:numRef>
          </c:val>
        </c:ser>
        <c:dLbls>
          <c:showLegendKey val="0"/>
          <c:showVal val="0"/>
          <c:showCatName val="0"/>
          <c:showSerName val="0"/>
          <c:showPercent val="0"/>
          <c:showBubbleSize val="0"/>
        </c:dLbls>
        <c:gapWidth val="150"/>
        <c:shape val="box"/>
        <c:axId val="70045056"/>
        <c:axId val="70411392"/>
        <c:axId val="0"/>
      </c:bar3DChart>
      <c:catAx>
        <c:axId val="70045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0411392"/>
        <c:crosses val="autoZero"/>
        <c:auto val="1"/>
        <c:lblAlgn val="ctr"/>
        <c:lblOffset val="100"/>
        <c:noMultiLvlLbl val="0"/>
      </c:catAx>
      <c:valAx>
        <c:axId val="7041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004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SPOL</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00B0F0"/>
              </a:solidFill>
              <a:ln>
                <a:noFill/>
              </a:ln>
              <a:effectLst/>
              <a:sp3d/>
            </c:spPr>
          </c:dPt>
          <c:cat>
            <c:strRef>
              <c:f>List1!$A$1:$B$2</c:f>
              <c:strCache>
                <c:ptCount val="2"/>
                <c:pt idx="0">
                  <c:v>M</c:v>
                </c:pt>
                <c:pt idx="1">
                  <c:v>Ž</c:v>
                </c:pt>
              </c:strCache>
            </c:strRef>
          </c:cat>
          <c:val>
            <c:numRef>
              <c:f>List1!$A$3:$B$3</c:f>
              <c:numCache>
                <c:formatCode>General</c:formatCode>
                <c:ptCount val="2"/>
                <c:pt idx="0">
                  <c:v>25</c:v>
                </c:pt>
                <c:pt idx="1">
                  <c:v>20</c:v>
                </c:pt>
              </c:numCache>
            </c:numRef>
          </c:val>
        </c:ser>
        <c:dLbls>
          <c:showLegendKey val="0"/>
          <c:showVal val="0"/>
          <c:showCatName val="0"/>
          <c:showSerName val="0"/>
          <c:showPercent val="0"/>
          <c:showBubbleSize val="0"/>
        </c:dLbls>
        <c:gapWidth val="150"/>
        <c:shape val="box"/>
        <c:axId val="70324608"/>
        <c:axId val="70326144"/>
        <c:axId val="0"/>
      </c:bar3DChart>
      <c:catAx>
        <c:axId val="70324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0326144"/>
        <c:crosses val="autoZero"/>
        <c:auto val="1"/>
        <c:lblAlgn val="ctr"/>
        <c:lblOffset val="100"/>
        <c:noMultiLvlLbl val="0"/>
      </c:catAx>
      <c:valAx>
        <c:axId val="7032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03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pokadil/-a kakšen cigaret?</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8</c:v>
                </c:pt>
                <c:pt idx="1">
                  <c:v>17</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8</c:v>
                </c:pt>
                <c:pt idx="1">
                  <c:v>12</c:v>
                </c:pt>
              </c:numCache>
            </c:numRef>
          </c:val>
        </c:ser>
        <c:dLbls>
          <c:showLegendKey val="0"/>
          <c:showVal val="0"/>
          <c:showCatName val="0"/>
          <c:showSerName val="0"/>
          <c:showPercent val="0"/>
          <c:showBubbleSize val="0"/>
        </c:dLbls>
        <c:gapWidth val="150"/>
        <c:shape val="box"/>
        <c:axId val="71595136"/>
        <c:axId val="71596672"/>
        <c:axId val="0"/>
      </c:bar3DChart>
      <c:catAx>
        <c:axId val="71595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1596672"/>
        <c:crosses val="autoZero"/>
        <c:auto val="1"/>
        <c:lblAlgn val="ctr"/>
        <c:lblOffset val="100"/>
        <c:noMultiLvlLbl val="0"/>
      </c:catAx>
      <c:valAx>
        <c:axId val="71596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159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si bil/-a star/-a ob svoji prvi izkušnji pokajenega cigareta?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List1!$A$4:$A$9</c:f>
              <c:strCache>
                <c:ptCount val="6"/>
                <c:pt idx="0">
                  <c:v>10 LET</c:v>
                </c:pt>
                <c:pt idx="1">
                  <c:v>11 LET</c:v>
                </c:pt>
                <c:pt idx="2">
                  <c:v>12 LET</c:v>
                </c:pt>
                <c:pt idx="3">
                  <c:v>13 LET</c:v>
                </c:pt>
                <c:pt idx="4">
                  <c:v>14 LET</c:v>
                </c:pt>
                <c:pt idx="5">
                  <c:v>NISEM ŠE KADIL/-A</c:v>
                </c:pt>
              </c:strCache>
            </c:strRef>
          </c:cat>
          <c:val>
            <c:numRef>
              <c:f>List1!$B$4:$B$9</c:f>
              <c:numCache>
                <c:formatCode>General</c:formatCode>
                <c:ptCount val="6"/>
                <c:pt idx="0">
                  <c:v>0</c:v>
                </c:pt>
                <c:pt idx="1">
                  <c:v>0</c:v>
                </c:pt>
                <c:pt idx="2">
                  <c:v>1</c:v>
                </c:pt>
                <c:pt idx="3">
                  <c:v>3</c:v>
                </c:pt>
                <c:pt idx="4">
                  <c:v>4</c:v>
                </c:pt>
                <c:pt idx="5">
                  <c:v>17</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List1!$A$4:$A$9</c:f>
              <c:strCache>
                <c:ptCount val="6"/>
                <c:pt idx="0">
                  <c:v>10 LET</c:v>
                </c:pt>
                <c:pt idx="1">
                  <c:v>11 LET</c:v>
                </c:pt>
                <c:pt idx="2">
                  <c:v>12 LET</c:v>
                </c:pt>
                <c:pt idx="3">
                  <c:v>13 LET</c:v>
                </c:pt>
                <c:pt idx="4">
                  <c:v>14 LET</c:v>
                </c:pt>
                <c:pt idx="5">
                  <c:v>NISEM ŠE KADIL/-A</c:v>
                </c:pt>
              </c:strCache>
            </c:strRef>
          </c:cat>
          <c:val>
            <c:numRef>
              <c:f>List1!$C$4:$C$9</c:f>
              <c:numCache>
                <c:formatCode>General</c:formatCode>
                <c:ptCount val="6"/>
                <c:pt idx="0">
                  <c:v>0</c:v>
                </c:pt>
                <c:pt idx="1">
                  <c:v>0</c:v>
                </c:pt>
                <c:pt idx="2">
                  <c:v>2</c:v>
                </c:pt>
                <c:pt idx="3">
                  <c:v>3</c:v>
                </c:pt>
                <c:pt idx="4">
                  <c:v>3</c:v>
                </c:pt>
                <c:pt idx="5">
                  <c:v>12</c:v>
                </c:pt>
              </c:numCache>
            </c:numRef>
          </c:val>
        </c:ser>
        <c:dLbls>
          <c:showLegendKey val="0"/>
          <c:showVal val="0"/>
          <c:showCatName val="0"/>
          <c:showSerName val="0"/>
          <c:showPercent val="0"/>
          <c:showBubbleSize val="0"/>
        </c:dLbls>
        <c:gapWidth val="150"/>
        <c:shape val="box"/>
        <c:axId val="71643136"/>
        <c:axId val="71644672"/>
        <c:axId val="0"/>
      </c:bar3DChart>
      <c:catAx>
        <c:axId val="71643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1644672"/>
        <c:crosses val="autoZero"/>
        <c:auto val="1"/>
        <c:lblAlgn val="ctr"/>
        <c:lblOffset val="100"/>
        <c:noMultiLvlLbl val="0"/>
      </c:catAx>
      <c:valAx>
        <c:axId val="7164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16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cigaret pokadiš na dan?</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List1!$A$4:$A$7</c:f>
              <c:strCache>
                <c:ptCount val="4"/>
                <c:pt idx="0">
                  <c:v>MANJ KOT ENO ŠKATLICO</c:v>
                </c:pt>
                <c:pt idx="1">
                  <c:v>PRIBLIŽNO ENO ŠKATLICO</c:v>
                </c:pt>
                <c:pt idx="2">
                  <c:v>VEČ KOT ENO ŠKATLICO</c:v>
                </c:pt>
                <c:pt idx="3">
                  <c:v>NE KADIM</c:v>
                </c:pt>
              </c:strCache>
            </c:strRef>
          </c:cat>
          <c:val>
            <c:numRef>
              <c:f>List1!$B$4:$B$7</c:f>
              <c:numCache>
                <c:formatCode>General</c:formatCode>
                <c:ptCount val="4"/>
                <c:pt idx="0">
                  <c:v>4</c:v>
                </c:pt>
                <c:pt idx="1">
                  <c:v>0</c:v>
                </c:pt>
                <c:pt idx="2">
                  <c:v>0</c:v>
                </c:pt>
                <c:pt idx="3">
                  <c:v>21</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List1!$A$4:$A$7</c:f>
              <c:strCache>
                <c:ptCount val="4"/>
                <c:pt idx="0">
                  <c:v>MANJ KOT ENO ŠKATLICO</c:v>
                </c:pt>
                <c:pt idx="1">
                  <c:v>PRIBLIŽNO ENO ŠKATLICO</c:v>
                </c:pt>
                <c:pt idx="2">
                  <c:v>VEČ KOT ENO ŠKATLICO</c:v>
                </c:pt>
                <c:pt idx="3">
                  <c:v>NE KADIM</c:v>
                </c:pt>
              </c:strCache>
            </c:strRef>
          </c:cat>
          <c:val>
            <c:numRef>
              <c:f>List1!$C$4:$C$7</c:f>
              <c:numCache>
                <c:formatCode>General</c:formatCode>
                <c:ptCount val="4"/>
                <c:pt idx="0">
                  <c:v>5</c:v>
                </c:pt>
                <c:pt idx="1">
                  <c:v>0</c:v>
                </c:pt>
                <c:pt idx="2">
                  <c:v>0</c:v>
                </c:pt>
                <c:pt idx="3">
                  <c:v>15</c:v>
                </c:pt>
              </c:numCache>
            </c:numRef>
          </c:val>
        </c:ser>
        <c:dLbls>
          <c:showLegendKey val="0"/>
          <c:showVal val="0"/>
          <c:showCatName val="0"/>
          <c:showSerName val="0"/>
          <c:showPercent val="0"/>
          <c:showBubbleSize val="0"/>
        </c:dLbls>
        <c:gapWidth val="150"/>
        <c:shape val="box"/>
        <c:axId val="72241152"/>
        <c:axId val="72242688"/>
        <c:axId val="0"/>
      </c:bar3DChart>
      <c:catAx>
        <c:axId val="72241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242688"/>
        <c:crosses val="autoZero"/>
        <c:auto val="1"/>
        <c:lblAlgn val="ctr"/>
        <c:lblOffset val="100"/>
        <c:noMultiLvlLbl val="0"/>
      </c:catAx>
      <c:valAx>
        <c:axId val="7224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24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poizkusil/-a kadit marihuano oziroma travo?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6</c:v>
                </c:pt>
                <c:pt idx="1">
                  <c:v>19</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3</c:v>
                </c:pt>
                <c:pt idx="1">
                  <c:v>17</c:v>
                </c:pt>
              </c:numCache>
            </c:numRef>
          </c:val>
        </c:ser>
        <c:dLbls>
          <c:showLegendKey val="0"/>
          <c:showVal val="0"/>
          <c:showCatName val="0"/>
          <c:showSerName val="0"/>
          <c:showPercent val="0"/>
          <c:showBubbleSize val="0"/>
        </c:dLbls>
        <c:gapWidth val="150"/>
        <c:shape val="box"/>
        <c:axId val="72059520"/>
        <c:axId val="72061312"/>
        <c:axId val="0"/>
      </c:bar3DChart>
      <c:catAx>
        <c:axId val="72059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061312"/>
        <c:crosses val="autoZero"/>
        <c:auto val="1"/>
        <c:lblAlgn val="ctr"/>
        <c:lblOffset val="100"/>
        <c:noMultiLvlLbl val="0"/>
      </c:catAx>
      <c:valAx>
        <c:axId val="7206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05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cigaret pokadiš na dan?</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List1!$B$4:$B$7</c:f>
              <c:strCache>
                <c:ptCount val="4"/>
                <c:pt idx="0">
                  <c:v>MANJ KOT ENO ŠKATLICO</c:v>
                </c:pt>
                <c:pt idx="1">
                  <c:v>PRIBLIŽNO ENO ŠKATLICO</c:v>
                </c:pt>
                <c:pt idx="2">
                  <c:v>VEČ KOT ENO ŠKATLICO</c:v>
                </c:pt>
                <c:pt idx="3">
                  <c:v>NE KADIM</c:v>
                </c:pt>
              </c:strCache>
            </c:strRef>
          </c:cat>
          <c:val>
            <c:numRef>
              <c:f>List1!$C$4:$C$7</c:f>
              <c:numCache>
                <c:formatCode>General</c:formatCode>
                <c:ptCount val="4"/>
                <c:pt idx="0">
                  <c:v>0</c:v>
                </c:pt>
                <c:pt idx="1">
                  <c:v>0</c:v>
                </c:pt>
                <c:pt idx="2">
                  <c:v>1</c:v>
                </c:pt>
                <c:pt idx="3">
                  <c:v>24</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List1!$B$4:$B$7</c:f>
              <c:strCache>
                <c:ptCount val="4"/>
                <c:pt idx="0">
                  <c:v>MANJ KOT ENO ŠKATLICO</c:v>
                </c:pt>
                <c:pt idx="1">
                  <c:v>PRIBLIŽNO ENO ŠKATLICO</c:v>
                </c:pt>
                <c:pt idx="2">
                  <c:v>VEČ KOT ENO ŠKATLICO</c:v>
                </c:pt>
                <c:pt idx="3">
                  <c:v>NE KADIM</c:v>
                </c:pt>
              </c:strCache>
            </c:strRef>
          </c:cat>
          <c:val>
            <c:numRef>
              <c:f>List1!$D$4:$D$7</c:f>
              <c:numCache>
                <c:formatCode>General</c:formatCode>
                <c:ptCount val="4"/>
                <c:pt idx="0">
                  <c:v>0</c:v>
                </c:pt>
                <c:pt idx="1">
                  <c:v>0</c:v>
                </c:pt>
                <c:pt idx="2">
                  <c:v>0</c:v>
                </c:pt>
                <c:pt idx="3">
                  <c:v>26</c:v>
                </c:pt>
              </c:numCache>
            </c:numRef>
          </c:val>
        </c:ser>
        <c:dLbls>
          <c:showLegendKey val="0"/>
          <c:showVal val="0"/>
          <c:showCatName val="0"/>
          <c:showSerName val="0"/>
          <c:showPercent val="0"/>
          <c:showBubbleSize val="0"/>
        </c:dLbls>
        <c:gapWidth val="150"/>
        <c:shape val="box"/>
        <c:axId val="34801920"/>
        <c:axId val="34807808"/>
        <c:axId val="0"/>
      </c:bar3DChart>
      <c:catAx>
        <c:axId val="34801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807808"/>
        <c:crosses val="autoZero"/>
        <c:auto val="1"/>
        <c:lblAlgn val="ctr"/>
        <c:lblOffset val="100"/>
        <c:noMultiLvlLbl val="0"/>
      </c:catAx>
      <c:valAx>
        <c:axId val="34807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80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Kako pogosto kadiš marihuano oziroma travo?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List1!$A$4:$A$7</c:f>
              <c:strCache>
                <c:ptCount val="4"/>
                <c:pt idx="0">
                  <c:v>POIZKUSIL/-A SEM JO SAMO ENKRAT</c:v>
                </c:pt>
                <c:pt idx="1">
                  <c:v>ENKRAT NA TEDEN</c:v>
                </c:pt>
                <c:pt idx="2">
                  <c:v>NEKAJKRAT NA MESEC</c:v>
                </c:pt>
                <c:pt idx="3">
                  <c:v>NE KADIM MARIHUANE OZIROMA TRAVE</c:v>
                </c:pt>
              </c:strCache>
            </c:strRef>
          </c:cat>
          <c:val>
            <c:numRef>
              <c:f>List1!$B$4:$B$7</c:f>
              <c:numCache>
                <c:formatCode>General</c:formatCode>
                <c:ptCount val="4"/>
                <c:pt idx="0">
                  <c:v>4</c:v>
                </c:pt>
                <c:pt idx="1">
                  <c:v>1</c:v>
                </c:pt>
                <c:pt idx="2">
                  <c:v>1</c:v>
                </c:pt>
                <c:pt idx="3">
                  <c:v>19</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List1!$A$4:$A$7</c:f>
              <c:strCache>
                <c:ptCount val="4"/>
                <c:pt idx="0">
                  <c:v>POIZKUSIL/-A SEM JO SAMO ENKRAT</c:v>
                </c:pt>
                <c:pt idx="1">
                  <c:v>ENKRAT NA TEDEN</c:v>
                </c:pt>
                <c:pt idx="2">
                  <c:v>NEKAJKRAT NA MESEC</c:v>
                </c:pt>
                <c:pt idx="3">
                  <c:v>NE KADIM MARIHUANE OZIROMA TRAVE</c:v>
                </c:pt>
              </c:strCache>
            </c:strRef>
          </c:cat>
          <c:val>
            <c:numRef>
              <c:f>List1!$C$4:$C$7</c:f>
              <c:numCache>
                <c:formatCode>General</c:formatCode>
                <c:ptCount val="4"/>
                <c:pt idx="0">
                  <c:v>3</c:v>
                </c:pt>
                <c:pt idx="1">
                  <c:v>0</c:v>
                </c:pt>
                <c:pt idx="2">
                  <c:v>0</c:v>
                </c:pt>
                <c:pt idx="3">
                  <c:v>17</c:v>
                </c:pt>
              </c:numCache>
            </c:numRef>
          </c:val>
        </c:ser>
        <c:dLbls>
          <c:showLegendKey val="0"/>
          <c:showVal val="0"/>
          <c:showCatName val="0"/>
          <c:showSerName val="0"/>
          <c:showPercent val="0"/>
          <c:showBubbleSize val="0"/>
        </c:dLbls>
        <c:gapWidth val="150"/>
        <c:shape val="box"/>
        <c:axId val="71969408"/>
        <c:axId val="71971200"/>
        <c:axId val="0"/>
      </c:bar3DChart>
      <c:catAx>
        <c:axId val="71969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1971200"/>
        <c:crosses val="autoZero"/>
        <c:auto val="1"/>
        <c:lblAlgn val="ctr"/>
        <c:lblOffset val="100"/>
        <c:noMultiLvlLbl val="0"/>
      </c:catAx>
      <c:valAx>
        <c:axId val="7197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196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poizkusil/-a katero izmed drugih navedenih drog?</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List1!$A$4:$A$9</c:f>
              <c:strCache>
                <c:ptCount val="6"/>
                <c:pt idx="0">
                  <c:v>HEROIN</c:v>
                </c:pt>
                <c:pt idx="1">
                  <c:v>KOKAIN</c:v>
                </c:pt>
                <c:pt idx="2">
                  <c:v>ECSTASY</c:v>
                </c:pt>
                <c:pt idx="3">
                  <c:v>LSD</c:v>
                </c:pt>
                <c:pt idx="4">
                  <c:v>DRUGO*</c:v>
                </c:pt>
                <c:pt idx="5">
                  <c:v>NISEM POIZKUSIL/-A NOBENE DROGE</c:v>
                </c:pt>
              </c:strCache>
            </c:strRef>
          </c:cat>
          <c:val>
            <c:numRef>
              <c:f>List1!$B$4:$B$9</c:f>
              <c:numCache>
                <c:formatCode>General</c:formatCode>
                <c:ptCount val="6"/>
                <c:pt idx="0">
                  <c:v>0</c:v>
                </c:pt>
                <c:pt idx="1">
                  <c:v>0</c:v>
                </c:pt>
                <c:pt idx="2">
                  <c:v>0</c:v>
                </c:pt>
                <c:pt idx="3">
                  <c:v>0</c:v>
                </c:pt>
                <c:pt idx="4">
                  <c:v>1</c:v>
                </c:pt>
                <c:pt idx="5">
                  <c:v>24</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List1!$A$4:$A$9</c:f>
              <c:strCache>
                <c:ptCount val="6"/>
                <c:pt idx="0">
                  <c:v>HEROIN</c:v>
                </c:pt>
                <c:pt idx="1">
                  <c:v>KOKAIN</c:v>
                </c:pt>
                <c:pt idx="2">
                  <c:v>ECSTASY</c:v>
                </c:pt>
                <c:pt idx="3">
                  <c:v>LSD</c:v>
                </c:pt>
                <c:pt idx="4">
                  <c:v>DRUGO*</c:v>
                </c:pt>
                <c:pt idx="5">
                  <c:v>NISEM POIZKUSIL/-A NOBENE DROGE</c:v>
                </c:pt>
              </c:strCache>
            </c:strRef>
          </c:cat>
          <c:val>
            <c:numRef>
              <c:f>List1!$C$4:$C$9</c:f>
              <c:numCache>
                <c:formatCode>General</c:formatCode>
                <c:ptCount val="6"/>
                <c:pt idx="0">
                  <c:v>0</c:v>
                </c:pt>
                <c:pt idx="1">
                  <c:v>0</c:v>
                </c:pt>
                <c:pt idx="2">
                  <c:v>0</c:v>
                </c:pt>
                <c:pt idx="3">
                  <c:v>0</c:v>
                </c:pt>
                <c:pt idx="4">
                  <c:v>0</c:v>
                </c:pt>
                <c:pt idx="5">
                  <c:v>20</c:v>
                </c:pt>
              </c:numCache>
            </c:numRef>
          </c:val>
        </c:ser>
        <c:dLbls>
          <c:showLegendKey val="0"/>
          <c:showVal val="0"/>
          <c:showCatName val="0"/>
          <c:showSerName val="0"/>
          <c:showPercent val="0"/>
          <c:showBubbleSize val="0"/>
        </c:dLbls>
        <c:gapWidth val="150"/>
        <c:shape val="box"/>
        <c:axId val="72111616"/>
        <c:axId val="72113152"/>
        <c:axId val="0"/>
      </c:bar3DChart>
      <c:catAx>
        <c:axId val="72111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113152"/>
        <c:crosses val="autoZero"/>
        <c:auto val="1"/>
        <c:lblAlgn val="ctr"/>
        <c:lblOffset val="100"/>
        <c:noMultiLvlLbl val="0"/>
      </c:catAx>
      <c:valAx>
        <c:axId val="7211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111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poizkusil/-a kaj alkoholnega?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List1!$B$3:$B$4</c:f>
              <c:strCache>
                <c:ptCount val="2"/>
                <c:pt idx="0">
                  <c:v>M</c:v>
                </c:pt>
              </c:strCache>
            </c:strRef>
          </c:tx>
          <c:spPr>
            <a:solidFill>
              <a:schemeClr val="accent1"/>
            </a:solidFill>
            <a:ln>
              <a:noFill/>
            </a:ln>
            <a:effectLst/>
            <a:sp3d/>
          </c:spPr>
          <c:invertIfNegative val="0"/>
          <c:cat>
            <c:strRef>
              <c:f>List1!$A$5:$A$6</c:f>
              <c:strCache>
                <c:ptCount val="2"/>
                <c:pt idx="0">
                  <c:v>DA</c:v>
                </c:pt>
                <c:pt idx="1">
                  <c:v>NE</c:v>
                </c:pt>
              </c:strCache>
            </c:strRef>
          </c:cat>
          <c:val>
            <c:numRef>
              <c:f>List1!$B$5:$B$6</c:f>
              <c:numCache>
                <c:formatCode>General</c:formatCode>
                <c:ptCount val="2"/>
                <c:pt idx="0">
                  <c:v>24</c:v>
                </c:pt>
                <c:pt idx="1">
                  <c:v>1</c:v>
                </c:pt>
              </c:numCache>
            </c:numRef>
          </c:val>
        </c:ser>
        <c:ser>
          <c:idx val="1"/>
          <c:order val="1"/>
          <c:tx>
            <c:strRef>
              <c:f>List1!$C$3:$C$4</c:f>
              <c:strCache>
                <c:ptCount val="2"/>
                <c:pt idx="0">
                  <c:v>Ž</c:v>
                </c:pt>
              </c:strCache>
            </c:strRef>
          </c:tx>
          <c:spPr>
            <a:solidFill>
              <a:schemeClr val="accent2"/>
            </a:solidFill>
            <a:ln>
              <a:noFill/>
            </a:ln>
            <a:effectLst/>
            <a:sp3d/>
          </c:spPr>
          <c:invertIfNegative val="0"/>
          <c:cat>
            <c:strRef>
              <c:f>List1!$A$5:$A$6</c:f>
              <c:strCache>
                <c:ptCount val="2"/>
                <c:pt idx="0">
                  <c:v>DA</c:v>
                </c:pt>
                <c:pt idx="1">
                  <c:v>NE</c:v>
                </c:pt>
              </c:strCache>
            </c:strRef>
          </c:cat>
          <c:val>
            <c:numRef>
              <c:f>List1!$C$5:$C$6</c:f>
              <c:numCache>
                <c:formatCode>General</c:formatCode>
                <c:ptCount val="2"/>
                <c:pt idx="0">
                  <c:v>17</c:v>
                </c:pt>
                <c:pt idx="1">
                  <c:v>3</c:v>
                </c:pt>
              </c:numCache>
            </c:numRef>
          </c:val>
        </c:ser>
        <c:dLbls>
          <c:showLegendKey val="0"/>
          <c:showVal val="0"/>
          <c:showCatName val="0"/>
          <c:showSerName val="0"/>
          <c:showPercent val="0"/>
          <c:showBubbleSize val="0"/>
        </c:dLbls>
        <c:gapWidth val="150"/>
        <c:shape val="box"/>
        <c:axId val="73696768"/>
        <c:axId val="73698304"/>
        <c:axId val="0"/>
      </c:bar3DChart>
      <c:catAx>
        <c:axId val="73696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698304"/>
        <c:crosses val="autoZero"/>
        <c:auto val="1"/>
        <c:lblAlgn val="ctr"/>
        <c:lblOffset val="100"/>
        <c:noMultiLvlLbl val="0"/>
      </c:catAx>
      <c:valAx>
        <c:axId val="7369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69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Kaj od navedenega si že poizkusil/-a?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List1!$B$3:$B$4</c:f>
              <c:strCache>
                <c:ptCount val="2"/>
                <c:pt idx="0">
                  <c:v>M</c:v>
                </c:pt>
              </c:strCache>
            </c:strRef>
          </c:tx>
          <c:spPr>
            <a:solidFill>
              <a:schemeClr val="accent1"/>
            </a:solidFill>
            <a:ln>
              <a:noFill/>
            </a:ln>
            <a:effectLst/>
            <a:sp3d/>
          </c:spPr>
          <c:invertIfNegative val="0"/>
          <c:cat>
            <c:strRef>
              <c:f>List1!$A$5:$A$8</c:f>
              <c:strCache>
                <c:ptCount val="4"/>
                <c:pt idx="0">
                  <c:v>PIVO</c:v>
                </c:pt>
                <c:pt idx="1">
                  <c:v>VINO</c:v>
                </c:pt>
                <c:pt idx="2">
                  <c:v>ŽGANO PIJAČO</c:v>
                </c:pt>
                <c:pt idx="3">
                  <c:v>NE PIJEM ALKOHOLNIH PIJAČ</c:v>
                </c:pt>
              </c:strCache>
            </c:strRef>
          </c:cat>
          <c:val>
            <c:numRef>
              <c:f>List1!$B$5:$B$8</c:f>
              <c:numCache>
                <c:formatCode>General</c:formatCode>
                <c:ptCount val="4"/>
                <c:pt idx="0">
                  <c:v>22</c:v>
                </c:pt>
                <c:pt idx="1">
                  <c:v>20</c:v>
                </c:pt>
                <c:pt idx="2">
                  <c:v>13</c:v>
                </c:pt>
                <c:pt idx="3">
                  <c:v>1</c:v>
                </c:pt>
              </c:numCache>
            </c:numRef>
          </c:val>
        </c:ser>
        <c:ser>
          <c:idx val="1"/>
          <c:order val="1"/>
          <c:tx>
            <c:strRef>
              <c:f>List1!$C$3:$C$4</c:f>
              <c:strCache>
                <c:ptCount val="2"/>
                <c:pt idx="0">
                  <c:v>Ž</c:v>
                </c:pt>
              </c:strCache>
            </c:strRef>
          </c:tx>
          <c:spPr>
            <a:solidFill>
              <a:schemeClr val="accent2"/>
            </a:solidFill>
            <a:ln>
              <a:noFill/>
            </a:ln>
            <a:effectLst/>
            <a:sp3d/>
          </c:spPr>
          <c:invertIfNegative val="0"/>
          <c:cat>
            <c:strRef>
              <c:f>List1!$A$5:$A$8</c:f>
              <c:strCache>
                <c:ptCount val="4"/>
                <c:pt idx="0">
                  <c:v>PIVO</c:v>
                </c:pt>
                <c:pt idx="1">
                  <c:v>VINO</c:v>
                </c:pt>
                <c:pt idx="2">
                  <c:v>ŽGANO PIJAČO</c:v>
                </c:pt>
                <c:pt idx="3">
                  <c:v>NE PIJEM ALKOHOLNIH PIJAČ</c:v>
                </c:pt>
              </c:strCache>
            </c:strRef>
          </c:cat>
          <c:val>
            <c:numRef>
              <c:f>List1!$C$5:$C$8</c:f>
              <c:numCache>
                <c:formatCode>General</c:formatCode>
                <c:ptCount val="4"/>
                <c:pt idx="0">
                  <c:v>16</c:v>
                </c:pt>
                <c:pt idx="1">
                  <c:v>15</c:v>
                </c:pt>
                <c:pt idx="2">
                  <c:v>14</c:v>
                </c:pt>
                <c:pt idx="3">
                  <c:v>3</c:v>
                </c:pt>
              </c:numCache>
            </c:numRef>
          </c:val>
        </c:ser>
        <c:dLbls>
          <c:showLegendKey val="0"/>
          <c:showVal val="0"/>
          <c:showCatName val="0"/>
          <c:showSerName val="0"/>
          <c:showPercent val="0"/>
          <c:showBubbleSize val="0"/>
        </c:dLbls>
        <c:gapWidth val="150"/>
        <c:shape val="box"/>
        <c:axId val="72290688"/>
        <c:axId val="72292224"/>
        <c:axId val="0"/>
      </c:bar3DChart>
      <c:catAx>
        <c:axId val="72290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292224"/>
        <c:crosses val="autoZero"/>
        <c:auto val="1"/>
        <c:lblAlgn val="ctr"/>
        <c:lblOffset val="100"/>
        <c:noMultiLvlLbl val="0"/>
      </c:catAx>
      <c:valAx>
        <c:axId val="7229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29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se že kdaj napil/-a?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048668067641801E-2"/>
          <c:y val="0.10423438094190694"/>
          <c:w val="0.90315590515712552"/>
          <c:h val="0.76770795928994584"/>
        </c:manualLayout>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3"/>
                <c:pt idx="0">
                  <c:v>ENKRAT</c:v>
                </c:pt>
                <c:pt idx="1">
                  <c:v>VEČKRAT</c:v>
                </c:pt>
                <c:pt idx="2">
                  <c:v>NE</c:v>
                </c:pt>
              </c:strCache>
            </c:strRef>
          </c:cat>
          <c:val>
            <c:numRef>
              <c:f>List1!$B$4:$B$6</c:f>
              <c:numCache>
                <c:formatCode>General</c:formatCode>
                <c:ptCount val="3"/>
                <c:pt idx="0">
                  <c:v>1</c:v>
                </c:pt>
                <c:pt idx="1">
                  <c:v>6</c:v>
                </c:pt>
                <c:pt idx="2">
                  <c:v>18</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3"/>
                <c:pt idx="0">
                  <c:v>ENKRAT</c:v>
                </c:pt>
                <c:pt idx="1">
                  <c:v>VEČKRAT</c:v>
                </c:pt>
                <c:pt idx="2">
                  <c:v>NE</c:v>
                </c:pt>
              </c:strCache>
            </c:strRef>
          </c:cat>
          <c:val>
            <c:numRef>
              <c:f>List1!$C$4:$C$6</c:f>
              <c:numCache>
                <c:formatCode>General</c:formatCode>
                <c:ptCount val="3"/>
                <c:pt idx="0">
                  <c:v>2</c:v>
                </c:pt>
                <c:pt idx="1">
                  <c:v>6</c:v>
                </c:pt>
                <c:pt idx="2">
                  <c:v>12</c:v>
                </c:pt>
              </c:numCache>
            </c:numRef>
          </c:val>
        </c:ser>
        <c:dLbls>
          <c:showLegendKey val="0"/>
          <c:showVal val="0"/>
          <c:showCatName val="0"/>
          <c:showSerName val="0"/>
          <c:showPercent val="0"/>
          <c:showBubbleSize val="0"/>
        </c:dLbls>
        <c:gapWidth val="150"/>
        <c:shape val="box"/>
        <c:axId val="73421184"/>
        <c:axId val="73422720"/>
        <c:axId val="0"/>
      </c:bar3DChart>
      <c:catAx>
        <c:axId val="73421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422720"/>
        <c:crosses val="autoZero"/>
        <c:auto val="1"/>
        <c:lblAlgn val="ctr"/>
        <c:lblOffset val="100"/>
        <c:noMultiLvlLbl val="0"/>
      </c:catAx>
      <c:valAx>
        <c:axId val="7342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42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Kaj je bil tvoj razlog za zlorabo nedovoljenih substanc?</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List1!$A$4:$A$10</c:f>
              <c:strCache>
                <c:ptCount val="6"/>
                <c:pt idx="0">
                  <c:v>RADOVEDNOST</c:v>
                </c:pt>
                <c:pt idx="1">
                  <c:v>ŽELJA PO ZABAVI</c:v>
                </c:pt>
                <c:pt idx="2">
                  <c:v>PRITISK DRUŽBE (VRSTNIKOV)</c:v>
                </c:pt>
                <c:pt idx="3">
                  <c:v>ŽELJA PO DOKAZOVANJU</c:v>
                </c:pt>
                <c:pt idx="4">
                  <c:v>OSEBNE TEŽAVE</c:v>
                </c:pt>
                <c:pt idx="5">
                  <c:v>NIMAM RAZLOGA ZA ZLORABO NEDOVOLJENIH SUBSTANC</c:v>
                </c:pt>
              </c:strCache>
            </c:strRef>
          </c:cat>
          <c:val>
            <c:numRef>
              <c:f>List1!$B$4:$B$10</c:f>
              <c:numCache>
                <c:formatCode>General</c:formatCode>
                <c:ptCount val="7"/>
                <c:pt idx="0">
                  <c:v>9</c:v>
                </c:pt>
                <c:pt idx="1">
                  <c:v>6</c:v>
                </c:pt>
                <c:pt idx="2">
                  <c:v>1</c:v>
                </c:pt>
                <c:pt idx="3">
                  <c:v>1</c:v>
                </c:pt>
                <c:pt idx="4">
                  <c:v>2</c:v>
                </c:pt>
                <c:pt idx="6">
                  <c:v>13</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List1!$A$4:$A$10</c:f>
              <c:strCache>
                <c:ptCount val="6"/>
                <c:pt idx="0">
                  <c:v>RADOVEDNOST</c:v>
                </c:pt>
                <c:pt idx="1">
                  <c:v>ŽELJA PO ZABAVI</c:v>
                </c:pt>
                <c:pt idx="2">
                  <c:v>PRITISK DRUŽBE (VRSTNIKOV)</c:v>
                </c:pt>
                <c:pt idx="3">
                  <c:v>ŽELJA PO DOKAZOVANJU</c:v>
                </c:pt>
                <c:pt idx="4">
                  <c:v>OSEBNE TEŽAVE</c:v>
                </c:pt>
                <c:pt idx="5">
                  <c:v>NIMAM RAZLOGA ZA ZLORABO NEDOVOLJENIH SUBSTANC</c:v>
                </c:pt>
              </c:strCache>
            </c:strRef>
          </c:cat>
          <c:val>
            <c:numRef>
              <c:f>List1!$C$4:$C$10</c:f>
              <c:numCache>
                <c:formatCode>General</c:formatCode>
                <c:ptCount val="7"/>
                <c:pt idx="0">
                  <c:v>6</c:v>
                </c:pt>
                <c:pt idx="1">
                  <c:v>6</c:v>
                </c:pt>
                <c:pt idx="2">
                  <c:v>1</c:v>
                </c:pt>
                <c:pt idx="3">
                  <c:v>1</c:v>
                </c:pt>
                <c:pt idx="4">
                  <c:v>1</c:v>
                </c:pt>
                <c:pt idx="6">
                  <c:v>12</c:v>
                </c:pt>
              </c:numCache>
            </c:numRef>
          </c:val>
        </c:ser>
        <c:dLbls>
          <c:showLegendKey val="0"/>
          <c:showVal val="0"/>
          <c:showCatName val="0"/>
          <c:showSerName val="0"/>
          <c:showPercent val="0"/>
          <c:showBubbleSize val="0"/>
        </c:dLbls>
        <c:gapWidth val="150"/>
        <c:shape val="box"/>
        <c:axId val="73452544"/>
        <c:axId val="73470720"/>
        <c:axId val="0"/>
      </c:bar3DChart>
      <c:catAx>
        <c:axId val="73452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470720"/>
        <c:crosses val="autoZero"/>
        <c:auto val="1"/>
        <c:lblAlgn val="ctr"/>
        <c:lblOffset val="100"/>
        <c:noMultiLvlLbl val="0"/>
      </c:catAx>
      <c:valAx>
        <c:axId val="73470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45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sodeluješ pri igrah na srečo?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List1!$C$9:$C$10</c:f>
              <c:strCache>
                <c:ptCount val="2"/>
                <c:pt idx="0">
                  <c:v>M</c:v>
                </c:pt>
              </c:strCache>
            </c:strRef>
          </c:tx>
          <c:spPr>
            <a:solidFill>
              <a:schemeClr val="accent1"/>
            </a:solidFill>
            <a:ln>
              <a:noFill/>
            </a:ln>
            <a:effectLst/>
            <a:sp3d/>
          </c:spPr>
          <c:invertIfNegative val="0"/>
          <c:cat>
            <c:strRef>
              <c:f>List1!$B$11:$B$13</c:f>
              <c:strCache>
                <c:ptCount val="3"/>
                <c:pt idx="0">
                  <c:v>DA, REDNO</c:v>
                </c:pt>
                <c:pt idx="1">
                  <c:v>OBČASNO</c:v>
                </c:pt>
                <c:pt idx="2">
                  <c:v>NIKOLI </c:v>
                </c:pt>
              </c:strCache>
            </c:strRef>
          </c:cat>
          <c:val>
            <c:numRef>
              <c:f>List1!$C$11:$C$13</c:f>
              <c:numCache>
                <c:formatCode>General</c:formatCode>
                <c:ptCount val="3"/>
                <c:pt idx="0">
                  <c:v>2</c:v>
                </c:pt>
                <c:pt idx="1">
                  <c:v>11</c:v>
                </c:pt>
                <c:pt idx="2">
                  <c:v>12</c:v>
                </c:pt>
              </c:numCache>
            </c:numRef>
          </c:val>
        </c:ser>
        <c:ser>
          <c:idx val="1"/>
          <c:order val="1"/>
          <c:tx>
            <c:strRef>
              <c:f>List1!$D$9:$D$10</c:f>
              <c:strCache>
                <c:ptCount val="2"/>
                <c:pt idx="0">
                  <c:v>Ž</c:v>
                </c:pt>
              </c:strCache>
            </c:strRef>
          </c:tx>
          <c:spPr>
            <a:solidFill>
              <a:schemeClr val="accent2"/>
            </a:solidFill>
            <a:ln>
              <a:noFill/>
            </a:ln>
            <a:effectLst/>
            <a:sp3d/>
          </c:spPr>
          <c:invertIfNegative val="0"/>
          <c:cat>
            <c:strRef>
              <c:f>List1!$B$11:$B$13</c:f>
              <c:strCache>
                <c:ptCount val="3"/>
                <c:pt idx="0">
                  <c:v>DA, REDNO</c:v>
                </c:pt>
                <c:pt idx="1">
                  <c:v>OBČASNO</c:v>
                </c:pt>
                <c:pt idx="2">
                  <c:v>NIKOLI </c:v>
                </c:pt>
              </c:strCache>
            </c:strRef>
          </c:cat>
          <c:val>
            <c:numRef>
              <c:f>List1!$D$11:$D$13</c:f>
              <c:numCache>
                <c:formatCode>General</c:formatCode>
                <c:ptCount val="3"/>
                <c:pt idx="0">
                  <c:v>0</c:v>
                </c:pt>
                <c:pt idx="1">
                  <c:v>3</c:v>
                </c:pt>
                <c:pt idx="2">
                  <c:v>17</c:v>
                </c:pt>
              </c:numCache>
            </c:numRef>
          </c:val>
        </c:ser>
        <c:dLbls>
          <c:showLegendKey val="0"/>
          <c:showVal val="0"/>
          <c:showCatName val="0"/>
          <c:showSerName val="0"/>
          <c:showPercent val="0"/>
          <c:showBubbleSize val="0"/>
        </c:dLbls>
        <c:gapWidth val="150"/>
        <c:shape val="box"/>
        <c:axId val="73538560"/>
        <c:axId val="73540352"/>
        <c:axId val="0"/>
      </c:bar3DChart>
      <c:catAx>
        <c:axId val="73538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540352"/>
        <c:crosses val="autoZero"/>
        <c:auto val="1"/>
        <c:lblAlgn val="ctr"/>
        <c:lblOffset val="100"/>
        <c:noMultiLvlLbl val="0"/>
      </c:catAx>
      <c:valAx>
        <c:axId val="7354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53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 katerih sodeluješ najpogosteje?</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List1!$C$9:$C$10</c:f>
              <c:strCache>
                <c:ptCount val="2"/>
                <c:pt idx="0">
                  <c:v>M</c:v>
                </c:pt>
              </c:strCache>
            </c:strRef>
          </c:tx>
          <c:spPr>
            <a:solidFill>
              <a:schemeClr val="accent1"/>
            </a:solidFill>
            <a:ln>
              <a:noFill/>
            </a:ln>
            <a:effectLst/>
            <a:sp3d/>
          </c:spPr>
          <c:invertIfNegative val="0"/>
          <c:cat>
            <c:strRef>
              <c:f>List1!$B$11:$B$15</c:f>
              <c:strCache>
                <c:ptCount val="5"/>
                <c:pt idx="0">
                  <c:v>ŠPORTNE STAVE IN E-STAVE</c:v>
                </c:pt>
                <c:pt idx="1">
                  <c:v>LOTO</c:v>
                </c:pt>
                <c:pt idx="2">
                  <c:v>HITRA SREČKA </c:v>
                </c:pt>
                <c:pt idx="3">
                  <c:v>DRUGO*</c:v>
                </c:pt>
                <c:pt idx="4">
                  <c:v>NE IGRAM IGER NA SREČO</c:v>
                </c:pt>
              </c:strCache>
            </c:strRef>
          </c:cat>
          <c:val>
            <c:numRef>
              <c:f>List1!$C$11:$C$15</c:f>
              <c:numCache>
                <c:formatCode>General</c:formatCode>
                <c:ptCount val="5"/>
                <c:pt idx="0">
                  <c:v>8</c:v>
                </c:pt>
                <c:pt idx="1">
                  <c:v>3</c:v>
                </c:pt>
                <c:pt idx="2">
                  <c:v>2</c:v>
                </c:pt>
                <c:pt idx="3">
                  <c:v>1</c:v>
                </c:pt>
                <c:pt idx="4">
                  <c:v>12</c:v>
                </c:pt>
              </c:numCache>
            </c:numRef>
          </c:val>
        </c:ser>
        <c:ser>
          <c:idx val="1"/>
          <c:order val="1"/>
          <c:tx>
            <c:strRef>
              <c:f>List1!$D$9:$D$10</c:f>
              <c:strCache>
                <c:ptCount val="2"/>
                <c:pt idx="0">
                  <c:v>Ž</c:v>
                </c:pt>
              </c:strCache>
            </c:strRef>
          </c:tx>
          <c:spPr>
            <a:solidFill>
              <a:schemeClr val="accent2"/>
            </a:solidFill>
            <a:ln>
              <a:noFill/>
            </a:ln>
            <a:effectLst/>
            <a:sp3d/>
          </c:spPr>
          <c:invertIfNegative val="0"/>
          <c:cat>
            <c:strRef>
              <c:f>List1!$B$11:$B$15</c:f>
              <c:strCache>
                <c:ptCount val="5"/>
                <c:pt idx="0">
                  <c:v>ŠPORTNE STAVE IN E-STAVE</c:v>
                </c:pt>
                <c:pt idx="1">
                  <c:v>LOTO</c:v>
                </c:pt>
                <c:pt idx="2">
                  <c:v>HITRA SREČKA </c:v>
                </c:pt>
                <c:pt idx="3">
                  <c:v>DRUGO*</c:v>
                </c:pt>
                <c:pt idx="4">
                  <c:v>NE IGRAM IGER NA SREČO</c:v>
                </c:pt>
              </c:strCache>
            </c:strRef>
          </c:cat>
          <c:val>
            <c:numRef>
              <c:f>List1!$D$11:$D$15</c:f>
              <c:numCache>
                <c:formatCode>General</c:formatCode>
                <c:ptCount val="5"/>
                <c:pt idx="0">
                  <c:v>1</c:v>
                </c:pt>
                <c:pt idx="1">
                  <c:v>1</c:v>
                </c:pt>
                <c:pt idx="2">
                  <c:v>1</c:v>
                </c:pt>
                <c:pt idx="3">
                  <c:v>0</c:v>
                </c:pt>
                <c:pt idx="4">
                  <c:v>17</c:v>
                </c:pt>
              </c:numCache>
            </c:numRef>
          </c:val>
        </c:ser>
        <c:dLbls>
          <c:showLegendKey val="0"/>
          <c:showVal val="0"/>
          <c:showCatName val="0"/>
          <c:showSerName val="0"/>
          <c:showPercent val="0"/>
          <c:showBubbleSize val="0"/>
        </c:dLbls>
        <c:gapWidth val="150"/>
        <c:shape val="box"/>
        <c:axId val="74012928"/>
        <c:axId val="74022912"/>
        <c:axId val="0"/>
      </c:bar3DChart>
      <c:catAx>
        <c:axId val="74012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022912"/>
        <c:crosses val="autoZero"/>
        <c:auto val="1"/>
        <c:lblAlgn val="ctr"/>
        <c:lblOffset val="100"/>
        <c:noMultiLvlLbl val="0"/>
      </c:catAx>
      <c:valAx>
        <c:axId val="7402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01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časa dnevno preživiš na spletnih družabnih omrežjih?</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List1!$C$9:$C$10</c:f>
              <c:strCache>
                <c:ptCount val="2"/>
                <c:pt idx="0">
                  <c:v>M</c:v>
                </c:pt>
              </c:strCache>
            </c:strRef>
          </c:tx>
          <c:spPr>
            <a:solidFill>
              <a:schemeClr val="accent1"/>
            </a:solidFill>
            <a:ln>
              <a:noFill/>
            </a:ln>
            <a:effectLst/>
            <a:sp3d/>
          </c:spPr>
          <c:invertIfNegative val="0"/>
          <c:cat>
            <c:strRef>
              <c:f>List1!$B$11:$B$16</c:f>
              <c:strCache>
                <c:ptCount val="6"/>
                <c:pt idx="0">
                  <c:v>NIČ</c:v>
                </c:pt>
                <c:pt idx="1">
                  <c:v>30 MINUT</c:v>
                </c:pt>
                <c:pt idx="2">
                  <c:v>1 URO</c:v>
                </c:pt>
                <c:pt idx="3">
                  <c:v>2 URI</c:v>
                </c:pt>
                <c:pt idx="4">
                  <c:v>3 URE</c:v>
                </c:pt>
                <c:pt idx="5">
                  <c:v>VEČ KOT 3 URE</c:v>
                </c:pt>
              </c:strCache>
            </c:strRef>
          </c:cat>
          <c:val>
            <c:numRef>
              <c:f>List1!$C$11:$C$16</c:f>
              <c:numCache>
                <c:formatCode>General</c:formatCode>
                <c:ptCount val="6"/>
                <c:pt idx="0">
                  <c:v>0</c:v>
                </c:pt>
                <c:pt idx="1">
                  <c:v>13</c:v>
                </c:pt>
                <c:pt idx="2">
                  <c:v>5</c:v>
                </c:pt>
                <c:pt idx="3">
                  <c:v>4</c:v>
                </c:pt>
                <c:pt idx="4">
                  <c:v>1</c:v>
                </c:pt>
                <c:pt idx="5">
                  <c:v>2</c:v>
                </c:pt>
              </c:numCache>
            </c:numRef>
          </c:val>
        </c:ser>
        <c:ser>
          <c:idx val="1"/>
          <c:order val="1"/>
          <c:tx>
            <c:strRef>
              <c:f>List1!$D$9:$D$10</c:f>
              <c:strCache>
                <c:ptCount val="2"/>
                <c:pt idx="0">
                  <c:v>Ž</c:v>
                </c:pt>
              </c:strCache>
            </c:strRef>
          </c:tx>
          <c:spPr>
            <a:solidFill>
              <a:schemeClr val="accent2"/>
            </a:solidFill>
            <a:ln>
              <a:noFill/>
            </a:ln>
            <a:effectLst/>
            <a:sp3d/>
          </c:spPr>
          <c:invertIfNegative val="0"/>
          <c:cat>
            <c:strRef>
              <c:f>List1!$B$11:$B$16</c:f>
              <c:strCache>
                <c:ptCount val="6"/>
                <c:pt idx="0">
                  <c:v>NIČ</c:v>
                </c:pt>
                <c:pt idx="1">
                  <c:v>30 MINUT</c:v>
                </c:pt>
                <c:pt idx="2">
                  <c:v>1 URO</c:v>
                </c:pt>
                <c:pt idx="3">
                  <c:v>2 URI</c:v>
                </c:pt>
                <c:pt idx="4">
                  <c:v>3 URE</c:v>
                </c:pt>
                <c:pt idx="5">
                  <c:v>VEČ KOT 3 URE</c:v>
                </c:pt>
              </c:strCache>
            </c:strRef>
          </c:cat>
          <c:val>
            <c:numRef>
              <c:f>List1!$D$11:$D$16</c:f>
              <c:numCache>
                <c:formatCode>General</c:formatCode>
                <c:ptCount val="6"/>
                <c:pt idx="0">
                  <c:v>0</c:v>
                </c:pt>
                <c:pt idx="1">
                  <c:v>4</c:v>
                </c:pt>
                <c:pt idx="2">
                  <c:v>7</c:v>
                </c:pt>
                <c:pt idx="3">
                  <c:v>3</c:v>
                </c:pt>
                <c:pt idx="4">
                  <c:v>2</c:v>
                </c:pt>
                <c:pt idx="5">
                  <c:v>4</c:v>
                </c:pt>
              </c:numCache>
            </c:numRef>
          </c:val>
        </c:ser>
        <c:dLbls>
          <c:showLegendKey val="0"/>
          <c:showVal val="0"/>
          <c:showCatName val="0"/>
          <c:showSerName val="0"/>
          <c:showPercent val="0"/>
          <c:showBubbleSize val="0"/>
        </c:dLbls>
        <c:gapWidth val="150"/>
        <c:shape val="box"/>
        <c:axId val="73607424"/>
        <c:axId val="73609216"/>
        <c:axId val="0"/>
      </c:bar3DChart>
      <c:catAx>
        <c:axId val="73607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609216"/>
        <c:crosses val="autoZero"/>
        <c:auto val="1"/>
        <c:lblAlgn val="ctr"/>
        <c:lblOffset val="100"/>
        <c:noMultiLvlLbl val="0"/>
      </c:catAx>
      <c:valAx>
        <c:axId val="7360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6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posegaš po hrani tudi, kadar se počutiš potrto in osamljeno, pa čeprav sploh nisi lačen/-na?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List1!$C$9:$C$10</c:f>
              <c:strCache>
                <c:ptCount val="2"/>
                <c:pt idx="0">
                  <c:v>M</c:v>
                </c:pt>
              </c:strCache>
            </c:strRef>
          </c:tx>
          <c:spPr>
            <a:solidFill>
              <a:schemeClr val="accent1"/>
            </a:solidFill>
            <a:ln>
              <a:noFill/>
            </a:ln>
            <a:effectLst/>
            <a:sp3d/>
          </c:spPr>
          <c:invertIfNegative val="0"/>
          <c:cat>
            <c:strRef>
              <c:f>List1!$B$11:$B$13</c:f>
              <c:strCache>
                <c:ptCount val="3"/>
                <c:pt idx="0">
                  <c:v>DA</c:v>
                </c:pt>
                <c:pt idx="1">
                  <c:v>VČASIH</c:v>
                </c:pt>
                <c:pt idx="2">
                  <c:v>NE</c:v>
                </c:pt>
              </c:strCache>
            </c:strRef>
          </c:cat>
          <c:val>
            <c:numRef>
              <c:f>List1!$C$11:$C$13</c:f>
              <c:numCache>
                <c:formatCode>General</c:formatCode>
                <c:ptCount val="3"/>
                <c:pt idx="0">
                  <c:v>2</c:v>
                </c:pt>
                <c:pt idx="1">
                  <c:v>12</c:v>
                </c:pt>
                <c:pt idx="2">
                  <c:v>11</c:v>
                </c:pt>
              </c:numCache>
            </c:numRef>
          </c:val>
        </c:ser>
        <c:ser>
          <c:idx val="1"/>
          <c:order val="1"/>
          <c:tx>
            <c:strRef>
              <c:f>List1!$D$9:$D$10</c:f>
              <c:strCache>
                <c:ptCount val="2"/>
                <c:pt idx="0">
                  <c:v>Ž</c:v>
                </c:pt>
              </c:strCache>
            </c:strRef>
          </c:tx>
          <c:spPr>
            <a:solidFill>
              <a:schemeClr val="accent2"/>
            </a:solidFill>
            <a:ln>
              <a:noFill/>
            </a:ln>
            <a:effectLst/>
            <a:sp3d/>
          </c:spPr>
          <c:invertIfNegative val="0"/>
          <c:cat>
            <c:strRef>
              <c:f>List1!$B$11:$B$13</c:f>
              <c:strCache>
                <c:ptCount val="3"/>
                <c:pt idx="0">
                  <c:v>DA</c:v>
                </c:pt>
                <c:pt idx="1">
                  <c:v>VČASIH</c:v>
                </c:pt>
                <c:pt idx="2">
                  <c:v>NE</c:v>
                </c:pt>
              </c:strCache>
            </c:strRef>
          </c:cat>
          <c:val>
            <c:numRef>
              <c:f>List1!$D$11:$D$13</c:f>
              <c:numCache>
                <c:formatCode>General</c:formatCode>
                <c:ptCount val="3"/>
                <c:pt idx="0">
                  <c:v>3</c:v>
                </c:pt>
                <c:pt idx="1">
                  <c:v>7</c:v>
                </c:pt>
                <c:pt idx="2">
                  <c:v>10</c:v>
                </c:pt>
              </c:numCache>
            </c:numRef>
          </c:val>
        </c:ser>
        <c:dLbls>
          <c:showLegendKey val="0"/>
          <c:showVal val="0"/>
          <c:showCatName val="0"/>
          <c:showSerName val="0"/>
          <c:showPercent val="0"/>
          <c:showBubbleSize val="0"/>
        </c:dLbls>
        <c:gapWidth val="150"/>
        <c:shape val="box"/>
        <c:axId val="74056832"/>
        <c:axId val="74058368"/>
        <c:axId val="0"/>
      </c:bar3DChart>
      <c:catAx>
        <c:axId val="74056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058368"/>
        <c:crosses val="autoZero"/>
        <c:auto val="1"/>
        <c:lblAlgn val="ctr"/>
        <c:lblOffset val="100"/>
        <c:noMultiLvlLbl val="0"/>
      </c:catAx>
      <c:valAx>
        <c:axId val="7405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056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poizkusil/-a kadit marihuano oziroma travo?</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List1!$B$4:$B$5</c:f>
              <c:strCache>
                <c:ptCount val="2"/>
                <c:pt idx="0">
                  <c:v>DA</c:v>
                </c:pt>
                <c:pt idx="1">
                  <c:v>NE</c:v>
                </c:pt>
              </c:strCache>
            </c:strRef>
          </c:cat>
          <c:val>
            <c:numRef>
              <c:f>List1!$C$4:$C$5</c:f>
              <c:numCache>
                <c:formatCode>General</c:formatCode>
                <c:ptCount val="2"/>
                <c:pt idx="0">
                  <c:v>1</c:v>
                </c:pt>
                <c:pt idx="1">
                  <c:v>24</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List1!$B$4:$B$5</c:f>
              <c:strCache>
                <c:ptCount val="2"/>
                <c:pt idx="0">
                  <c:v>DA</c:v>
                </c:pt>
                <c:pt idx="1">
                  <c:v>NE</c:v>
                </c:pt>
              </c:strCache>
            </c:strRef>
          </c:cat>
          <c:val>
            <c:numRef>
              <c:f>List1!$D$4:$D$5</c:f>
              <c:numCache>
                <c:formatCode>General</c:formatCode>
                <c:ptCount val="2"/>
                <c:pt idx="0">
                  <c:v>0</c:v>
                </c:pt>
                <c:pt idx="1">
                  <c:v>26</c:v>
                </c:pt>
              </c:numCache>
            </c:numRef>
          </c:val>
        </c:ser>
        <c:dLbls>
          <c:showLegendKey val="0"/>
          <c:showVal val="0"/>
          <c:showCatName val="0"/>
          <c:showSerName val="0"/>
          <c:showPercent val="0"/>
          <c:showBubbleSize val="0"/>
        </c:dLbls>
        <c:gapWidth val="150"/>
        <c:shape val="box"/>
        <c:axId val="34841728"/>
        <c:axId val="34843264"/>
        <c:axId val="0"/>
      </c:bar3DChart>
      <c:catAx>
        <c:axId val="34841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843264"/>
        <c:crosses val="autoZero"/>
        <c:auto val="1"/>
        <c:lblAlgn val="ctr"/>
        <c:lblOffset val="100"/>
        <c:noMultiLvlLbl val="0"/>
      </c:catAx>
      <c:valAx>
        <c:axId val="34843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841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po zaužitju hrane želodec prisiliš k bruhanju, jemlješ odvajala ali intenzivno telovadiš?</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List1!$B$4:$B$5</c:f>
              <c:strCache>
                <c:ptCount val="2"/>
                <c:pt idx="0">
                  <c:v>DA</c:v>
                </c:pt>
                <c:pt idx="1">
                  <c:v>NE</c:v>
                </c:pt>
              </c:strCache>
            </c:strRef>
          </c:cat>
          <c:val>
            <c:numRef>
              <c:f>List1!$C$4:$C$5</c:f>
              <c:numCache>
                <c:formatCode>General</c:formatCode>
                <c:ptCount val="2"/>
                <c:pt idx="0">
                  <c:v>1</c:v>
                </c:pt>
                <c:pt idx="1">
                  <c:v>24</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List1!$B$4:$B$5</c:f>
              <c:strCache>
                <c:ptCount val="2"/>
                <c:pt idx="0">
                  <c:v>DA</c:v>
                </c:pt>
                <c:pt idx="1">
                  <c:v>NE</c:v>
                </c:pt>
              </c:strCache>
            </c:strRef>
          </c:cat>
          <c:val>
            <c:numRef>
              <c:f>List1!$D$4:$D$5</c:f>
              <c:numCache>
                <c:formatCode>General</c:formatCode>
                <c:ptCount val="2"/>
                <c:pt idx="0">
                  <c:v>1</c:v>
                </c:pt>
                <c:pt idx="1">
                  <c:v>18</c:v>
                </c:pt>
              </c:numCache>
            </c:numRef>
          </c:val>
        </c:ser>
        <c:dLbls>
          <c:showLegendKey val="0"/>
          <c:showVal val="0"/>
          <c:showCatName val="0"/>
          <c:showSerName val="0"/>
          <c:showPercent val="0"/>
          <c:showBubbleSize val="0"/>
        </c:dLbls>
        <c:gapWidth val="150"/>
        <c:shape val="box"/>
        <c:axId val="73806976"/>
        <c:axId val="73808512"/>
        <c:axId val="0"/>
      </c:bar3DChart>
      <c:catAx>
        <c:axId val="73806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808512"/>
        <c:crosses val="autoZero"/>
        <c:auto val="1"/>
        <c:lblAlgn val="ctr"/>
        <c:lblOffset val="100"/>
        <c:noMultiLvlLbl val="0"/>
      </c:catAx>
      <c:valAx>
        <c:axId val="73808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80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se že kdaj poskušal/-a namerno samopoškodovati?</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List1!$B$4:$B$5</c:f>
              <c:strCache>
                <c:ptCount val="2"/>
                <c:pt idx="0">
                  <c:v>DA</c:v>
                </c:pt>
                <c:pt idx="1">
                  <c:v>NE</c:v>
                </c:pt>
              </c:strCache>
            </c:strRef>
          </c:cat>
          <c:val>
            <c:numRef>
              <c:f>List1!$C$4:$C$5</c:f>
              <c:numCache>
                <c:formatCode>General</c:formatCode>
                <c:ptCount val="2"/>
                <c:pt idx="0">
                  <c:v>2</c:v>
                </c:pt>
                <c:pt idx="1">
                  <c:v>23</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List1!$B$4:$B$5</c:f>
              <c:strCache>
                <c:ptCount val="2"/>
                <c:pt idx="0">
                  <c:v>DA</c:v>
                </c:pt>
                <c:pt idx="1">
                  <c:v>NE</c:v>
                </c:pt>
              </c:strCache>
            </c:strRef>
          </c:cat>
          <c:val>
            <c:numRef>
              <c:f>List1!$D$4:$D$5</c:f>
              <c:numCache>
                <c:formatCode>General</c:formatCode>
                <c:ptCount val="2"/>
                <c:pt idx="0">
                  <c:v>2</c:v>
                </c:pt>
                <c:pt idx="1">
                  <c:v>18</c:v>
                </c:pt>
              </c:numCache>
            </c:numRef>
          </c:val>
        </c:ser>
        <c:dLbls>
          <c:showLegendKey val="0"/>
          <c:showVal val="0"/>
          <c:showCatName val="0"/>
          <c:showSerName val="0"/>
          <c:showPercent val="0"/>
          <c:showBubbleSize val="0"/>
        </c:dLbls>
        <c:gapWidth val="150"/>
        <c:shape val="box"/>
        <c:axId val="73728000"/>
        <c:axId val="73729536"/>
        <c:axId val="0"/>
      </c:bar3DChart>
      <c:catAx>
        <c:axId val="73728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729536"/>
        <c:crosses val="autoZero"/>
        <c:auto val="1"/>
        <c:lblAlgn val="ctr"/>
        <c:lblOffset val="100"/>
        <c:noMultiLvlLbl val="0"/>
      </c:catAx>
      <c:valAx>
        <c:axId val="7372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7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SPOL</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00B0F0"/>
              </a:solidFill>
              <a:ln>
                <a:noFill/>
              </a:ln>
              <a:effectLst/>
              <a:sp3d/>
            </c:spPr>
          </c:dPt>
          <c:cat>
            <c:strRef>
              <c:f>List1!$C$1:$D$2</c:f>
              <c:strCache>
                <c:ptCount val="2"/>
                <c:pt idx="0">
                  <c:v>M</c:v>
                </c:pt>
                <c:pt idx="1">
                  <c:v>Ž</c:v>
                </c:pt>
              </c:strCache>
            </c:strRef>
          </c:cat>
          <c:val>
            <c:numRef>
              <c:f>List1!$C$3:$D$3</c:f>
              <c:numCache>
                <c:formatCode>General</c:formatCode>
                <c:ptCount val="2"/>
                <c:pt idx="0">
                  <c:v>69</c:v>
                </c:pt>
                <c:pt idx="1">
                  <c:v>62</c:v>
                </c:pt>
              </c:numCache>
            </c:numRef>
          </c:val>
        </c:ser>
        <c:dLbls>
          <c:showLegendKey val="0"/>
          <c:showVal val="0"/>
          <c:showCatName val="0"/>
          <c:showSerName val="0"/>
          <c:showPercent val="0"/>
          <c:showBubbleSize val="0"/>
        </c:dLbls>
        <c:gapWidth val="150"/>
        <c:shape val="box"/>
        <c:axId val="73942528"/>
        <c:axId val="73944064"/>
        <c:axId val="0"/>
      </c:bar3DChart>
      <c:catAx>
        <c:axId val="73942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944064"/>
        <c:crosses val="autoZero"/>
        <c:auto val="1"/>
        <c:lblAlgn val="ctr"/>
        <c:lblOffset val="100"/>
        <c:noMultiLvlLbl val="0"/>
      </c:catAx>
      <c:valAx>
        <c:axId val="7394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94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pokadil/-a kakšen cigaret?</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List1!$B$4:$B$5</c:f>
              <c:strCache>
                <c:ptCount val="2"/>
                <c:pt idx="0">
                  <c:v>DA</c:v>
                </c:pt>
                <c:pt idx="1">
                  <c:v>NE</c:v>
                </c:pt>
              </c:strCache>
            </c:strRef>
          </c:cat>
          <c:val>
            <c:numRef>
              <c:f>List1!$C$4:$C$5</c:f>
              <c:numCache>
                <c:formatCode>General</c:formatCode>
                <c:ptCount val="2"/>
                <c:pt idx="0">
                  <c:v>17</c:v>
                </c:pt>
                <c:pt idx="1">
                  <c:v>52</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List1!$B$4:$B$5</c:f>
              <c:strCache>
                <c:ptCount val="2"/>
                <c:pt idx="0">
                  <c:v>DA</c:v>
                </c:pt>
                <c:pt idx="1">
                  <c:v>NE</c:v>
                </c:pt>
              </c:strCache>
            </c:strRef>
          </c:cat>
          <c:val>
            <c:numRef>
              <c:f>List1!$D$4:$D$5</c:f>
              <c:numCache>
                <c:formatCode>General</c:formatCode>
                <c:ptCount val="2"/>
                <c:pt idx="0">
                  <c:v>10</c:v>
                </c:pt>
                <c:pt idx="1">
                  <c:v>52</c:v>
                </c:pt>
              </c:numCache>
            </c:numRef>
          </c:val>
        </c:ser>
        <c:dLbls>
          <c:showLegendKey val="0"/>
          <c:showVal val="0"/>
          <c:showCatName val="0"/>
          <c:showSerName val="0"/>
          <c:showPercent val="0"/>
          <c:showBubbleSize val="0"/>
        </c:dLbls>
        <c:gapWidth val="150"/>
        <c:shape val="box"/>
        <c:axId val="73873664"/>
        <c:axId val="73883648"/>
        <c:axId val="0"/>
      </c:bar3DChart>
      <c:catAx>
        <c:axId val="73873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883648"/>
        <c:crosses val="autoZero"/>
        <c:auto val="1"/>
        <c:lblAlgn val="ctr"/>
        <c:lblOffset val="100"/>
        <c:noMultiLvlLbl val="0"/>
      </c:catAx>
      <c:valAx>
        <c:axId val="7388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387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si bil/-a star/-a ob svoji prvi izkušnji pokajenega cigareta?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List1!$B$4:$B$9</c:f>
              <c:strCache>
                <c:ptCount val="6"/>
                <c:pt idx="0">
                  <c:v>10 LET</c:v>
                </c:pt>
                <c:pt idx="1">
                  <c:v>11 LET</c:v>
                </c:pt>
                <c:pt idx="2">
                  <c:v>12 LET</c:v>
                </c:pt>
                <c:pt idx="3">
                  <c:v>13 LET</c:v>
                </c:pt>
                <c:pt idx="4">
                  <c:v>14 LET</c:v>
                </c:pt>
                <c:pt idx="5">
                  <c:v>NISEM ŠE KADIL/-A</c:v>
                </c:pt>
              </c:strCache>
            </c:strRef>
          </c:cat>
          <c:val>
            <c:numRef>
              <c:f>List1!$C$4:$C$9</c:f>
              <c:numCache>
                <c:formatCode>General</c:formatCode>
                <c:ptCount val="6"/>
                <c:pt idx="0">
                  <c:v>4</c:v>
                </c:pt>
                <c:pt idx="1">
                  <c:v>0</c:v>
                </c:pt>
                <c:pt idx="2">
                  <c:v>4</c:v>
                </c:pt>
                <c:pt idx="3">
                  <c:v>4</c:v>
                </c:pt>
                <c:pt idx="4">
                  <c:v>5</c:v>
                </c:pt>
                <c:pt idx="5">
                  <c:v>52</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List1!$B$4:$B$9</c:f>
              <c:strCache>
                <c:ptCount val="6"/>
                <c:pt idx="0">
                  <c:v>10 LET</c:v>
                </c:pt>
                <c:pt idx="1">
                  <c:v>11 LET</c:v>
                </c:pt>
                <c:pt idx="2">
                  <c:v>12 LET</c:v>
                </c:pt>
                <c:pt idx="3">
                  <c:v>13 LET</c:v>
                </c:pt>
                <c:pt idx="4">
                  <c:v>14 LET</c:v>
                </c:pt>
                <c:pt idx="5">
                  <c:v>NISEM ŠE KADIL/-A</c:v>
                </c:pt>
              </c:strCache>
            </c:strRef>
          </c:cat>
          <c:val>
            <c:numRef>
              <c:f>List1!$D$4:$D$9</c:f>
              <c:numCache>
                <c:formatCode>General</c:formatCode>
                <c:ptCount val="6"/>
                <c:pt idx="0">
                  <c:v>0</c:v>
                </c:pt>
                <c:pt idx="1">
                  <c:v>0</c:v>
                </c:pt>
                <c:pt idx="2">
                  <c:v>3</c:v>
                </c:pt>
                <c:pt idx="3">
                  <c:v>4</c:v>
                </c:pt>
                <c:pt idx="4">
                  <c:v>3</c:v>
                </c:pt>
                <c:pt idx="5">
                  <c:v>52</c:v>
                </c:pt>
              </c:numCache>
            </c:numRef>
          </c:val>
        </c:ser>
        <c:dLbls>
          <c:showLegendKey val="0"/>
          <c:showVal val="0"/>
          <c:showCatName val="0"/>
          <c:showSerName val="0"/>
          <c:showPercent val="0"/>
          <c:showBubbleSize val="0"/>
        </c:dLbls>
        <c:gapWidth val="150"/>
        <c:shape val="box"/>
        <c:axId val="74159616"/>
        <c:axId val="74161152"/>
        <c:axId val="0"/>
      </c:bar3DChart>
      <c:catAx>
        <c:axId val="74159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161152"/>
        <c:crosses val="autoZero"/>
        <c:auto val="1"/>
        <c:lblAlgn val="ctr"/>
        <c:lblOffset val="100"/>
        <c:noMultiLvlLbl val="0"/>
      </c:catAx>
      <c:valAx>
        <c:axId val="741611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159616"/>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cigaret pokadiš na dan?</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List1!$B$4:$B$7</c:f>
              <c:strCache>
                <c:ptCount val="4"/>
                <c:pt idx="0">
                  <c:v>MANJ KOT ENO ŠKATLICO</c:v>
                </c:pt>
                <c:pt idx="1">
                  <c:v>PRIBLIŽNO ENO ŠKATLICO</c:v>
                </c:pt>
                <c:pt idx="2">
                  <c:v>VEČ KOT ENO ŠKATLICO</c:v>
                </c:pt>
                <c:pt idx="3">
                  <c:v>NE KADIM</c:v>
                </c:pt>
              </c:strCache>
            </c:strRef>
          </c:cat>
          <c:val>
            <c:numRef>
              <c:f>List1!$C$4:$C$7</c:f>
              <c:numCache>
                <c:formatCode>General</c:formatCode>
                <c:ptCount val="4"/>
                <c:pt idx="0">
                  <c:v>5</c:v>
                </c:pt>
                <c:pt idx="1">
                  <c:v>0</c:v>
                </c:pt>
                <c:pt idx="2">
                  <c:v>1</c:v>
                </c:pt>
                <c:pt idx="3">
                  <c:v>63</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List1!$B$4:$B$7</c:f>
              <c:strCache>
                <c:ptCount val="4"/>
                <c:pt idx="0">
                  <c:v>MANJ KOT ENO ŠKATLICO</c:v>
                </c:pt>
                <c:pt idx="1">
                  <c:v>PRIBLIŽNO ENO ŠKATLICO</c:v>
                </c:pt>
                <c:pt idx="2">
                  <c:v>VEČ KOT ENO ŠKATLICO</c:v>
                </c:pt>
                <c:pt idx="3">
                  <c:v>NE KADIM</c:v>
                </c:pt>
              </c:strCache>
            </c:strRef>
          </c:cat>
          <c:val>
            <c:numRef>
              <c:f>List1!$D$4:$D$7</c:f>
              <c:numCache>
                <c:formatCode>General</c:formatCode>
                <c:ptCount val="4"/>
                <c:pt idx="0">
                  <c:v>6</c:v>
                </c:pt>
                <c:pt idx="1">
                  <c:v>0</c:v>
                </c:pt>
                <c:pt idx="2">
                  <c:v>0</c:v>
                </c:pt>
                <c:pt idx="3">
                  <c:v>56</c:v>
                </c:pt>
              </c:numCache>
            </c:numRef>
          </c:val>
        </c:ser>
        <c:dLbls>
          <c:showLegendKey val="0"/>
          <c:showVal val="0"/>
          <c:showCatName val="0"/>
          <c:showSerName val="0"/>
          <c:showPercent val="0"/>
          <c:showBubbleSize val="0"/>
        </c:dLbls>
        <c:gapWidth val="150"/>
        <c:shape val="box"/>
        <c:axId val="75596928"/>
        <c:axId val="75598464"/>
        <c:axId val="0"/>
      </c:bar3DChart>
      <c:catAx>
        <c:axId val="75596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598464"/>
        <c:crosses val="autoZero"/>
        <c:auto val="1"/>
        <c:lblAlgn val="ctr"/>
        <c:lblOffset val="100"/>
        <c:noMultiLvlLbl val="0"/>
      </c:catAx>
      <c:valAx>
        <c:axId val="7559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59692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poizkusil/-a kadit marihuano oziroma travo?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8</c:v>
                </c:pt>
                <c:pt idx="1">
                  <c:v>61</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3</c:v>
                </c:pt>
                <c:pt idx="1">
                  <c:v>59</c:v>
                </c:pt>
              </c:numCache>
            </c:numRef>
          </c:val>
        </c:ser>
        <c:dLbls>
          <c:showLegendKey val="0"/>
          <c:showVal val="0"/>
          <c:showCatName val="0"/>
          <c:showSerName val="0"/>
          <c:showPercent val="0"/>
          <c:showBubbleSize val="0"/>
        </c:dLbls>
        <c:gapWidth val="150"/>
        <c:shape val="box"/>
        <c:axId val="75505664"/>
        <c:axId val="75507200"/>
        <c:axId val="0"/>
      </c:bar3DChart>
      <c:catAx>
        <c:axId val="75505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507200"/>
        <c:crosses val="autoZero"/>
        <c:auto val="1"/>
        <c:lblAlgn val="ctr"/>
        <c:lblOffset val="100"/>
        <c:noMultiLvlLbl val="0"/>
      </c:catAx>
      <c:valAx>
        <c:axId val="75507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50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Kako pogosto kadiš marihuano oziroma travo?</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List1!$A$4:$A$8</c:f>
              <c:strCache>
                <c:ptCount val="4"/>
                <c:pt idx="0">
                  <c:v>POIZKUSIL/-A SEM JO SAMO ENKRAT</c:v>
                </c:pt>
                <c:pt idx="1">
                  <c:v>ENKRAT NA TEDEN</c:v>
                </c:pt>
                <c:pt idx="2">
                  <c:v>NEKAJKRAT NA MESEC</c:v>
                </c:pt>
                <c:pt idx="3">
                  <c:v>NE KADIM MARIHUANE OZIROMA TRAVE</c:v>
                </c:pt>
              </c:strCache>
            </c:strRef>
          </c:cat>
          <c:val>
            <c:numRef>
              <c:f>List1!$B$4:$B$8</c:f>
              <c:numCache>
                <c:formatCode>General</c:formatCode>
                <c:ptCount val="5"/>
                <c:pt idx="0">
                  <c:v>5</c:v>
                </c:pt>
                <c:pt idx="1">
                  <c:v>1</c:v>
                </c:pt>
                <c:pt idx="2">
                  <c:v>2</c:v>
                </c:pt>
                <c:pt idx="3">
                  <c:v>61</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List1!$A$4:$A$8</c:f>
              <c:strCache>
                <c:ptCount val="4"/>
                <c:pt idx="0">
                  <c:v>POIZKUSIL/-A SEM JO SAMO ENKRAT</c:v>
                </c:pt>
                <c:pt idx="1">
                  <c:v>ENKRAT NA TEDEN</c:v>
                </c:pt>
                <c:pt idx="2">
                  <c:v>NEKAJKRAT NA MESEC</c:v>
                </c:pt>
                <c:pt idx="3">
                  <c:v>NE KADIM MARIHUANE OZIROMA TRAVE</c:v>
                </c:pt>
              </c:strCache>
            </c:strRef>
          </c:cat>
          <c:val>
            <c:numRef>
              <c:f>List1!$C$4:$C$8</c:f>
              <c:numCache>
                <c:formatCode>General</c:formatCode>
                <c:ptCount val="5"/>
                <c:pt idx="0">
                  <c:v>3</c:v>
                </c:pt>
                <c:pt idx="1">
                  <c:v>0</c:v>
                </c:pt>
                <c:pt idx="2">
                  <c:v>0</c:v>
                </c:pt>
                <c:pt idx="3">
                  <c:v>59</c:v>
                </c:pt>
              </c:numCache>
            </c:numRef>
          </c:val>
        </c:ser>
        <c:dLbls>
          <c:showLegendKey val="0"/>
          <c:showVal val="0"/>
          <c:showCatName val="0"/>
          <c:showSerName val="0"/>
          <c:showPercent val="0"/>
          <c:showBubbleSize val="0"/>
        </c:dLbls>
        <c:gapWidth val="150"/>
        <c:shape val="box"/>
        <c:axId val="75673600"/>
        <c:axId val="75675136"/>
        <c:axId val="0"/>
      </c:bar3DChart>
      <c:catAx>
        <c:axId val="75673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675136"/>
        <c:crosses val="autoZero"/>
        <c:auto val="1"/>
        <c:lblAlgn val="ctr"/>
        <c:lblOffset val="100"/>
        <c:noMultiLvlLbl val="0"/>
      </c:catAx>
      <c:valAx>
        <c:axId val="7567513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67360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poizkusil/-a katero izmed drugih navedenih drog?</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List1!$A$4:$A$9</c:f>
              <c:strCache>
                <c:ptCount val="6"/>
                <c:pt idx="0">
                  <c:v>HEROIN</c:v>
                </c:pt>
                <c:pt idx="1">
                  <c:v>KOKAIN</c:v>
                </c:pt>
                <c:pt idx="2">
                  <c:v>ECSTASY</c:v>
                </c:pt>
                <c:pt idx="3">
                  <c:v>LSD</c:v>
                </c:pt>
                <c:pt idx="4">
                  <c:v>DRUGO*</c:v>
                </c:pt>
                <c:pt idx="5">
                  <c:v>NISEM POIZKUSIL/-A NOBENE DROGE</c:v>
                </c:pt>
              </c:strCache>
            </c:strRef>
          </c:cat>
          <c:val>
            <c:numRef>
              <c:f>List1!$B$4:$B$9</c:f>
              <c:numCache>
                <c:formatCode>General</c:formatCode>
                <c:ptCount val="6"/>
                <c:pt idx="0">
                  <c:v>1</c:v>
                </c:pt>
                <c:pt idx="1">
                  <c:v>0</c:v>
                </c:pt>
                <c:pt idx="2">
                  <c:v>0</c:v>
                </c:pt>
                <c:pt idx="3">
                  <c:v>0</c:v>
                </c:pt>
                <c:pt idx="4">
                  <c:v>1</c:v>
                </c:pt>
                <c:pt idx="5">
                  <c:v>67</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List1!$A$4:$A$9</c:f>
              <c:strCache>
                <c:ptCount val="6"/>
                <c:pt idx="0">
                  <c:v>HEROIN</c:v>
                </c:pt>
                <c:pt idx="1">
                  <c:v>KOKAIN</c:v>
                </c:pt>
                <c:pt idx="2">
                  <c:v>ECSTASY</c:v>
                </c:pt>
                <c:pt idx="3">
                  <c:v>LSD</c:v>
                </c:pt>
                <c:pt idx="4">
                  <c:v>DRUGO*</c:v>
                </c:pt>
                <c:pt idx="5">
                  <c:v>NISEM POIZKUSIL/-A NOBENE DROGE</c:v>
                </c:pt>
              </c:strCache>
            </c:strRef>
          </c:cat>
          <c:val>
            <c:numRef>
              <c:f>List1!$C$4:$C$9</c:f>
              <c:numCache>
                <c:formatCode>General</c:formatCode>
                <c:ptCount val="6"/>
                <c:pt idx="0">
                  <c:v>0</c:v>
                </c:pt>
                <c:pt idx="1">
                  <c:v>0</c:v>
                </c:pt>
                <c:pt idx="2">
                  <c:v>0</c:v>
                </c:pt>
                <c:pt idx="3">
                  <c:v>0</c:v>
                </c:pt>
                <c:pt idx="4">
                  <c:v>0</c:v>
                </c:pt>
                <c:pt idx="5">
                  <c:v>62</c:v>
                </c:pt>
              </c:numCache>
            </c:numRef>
          </c:val>
        </c:ser>
        <c:dLbls>
          <c:showLegendKey val="0"/>
          <c:showVal val="0"/>
          <c:showCatName val="0"/>
          <c:showSerName val="0"/>
          <c:showPercent val="0"/>
          <c:showBubbleSize val="0"/>
        </c:dLbls>
        <c:gapWidth val="150"/>
        <c:shape val="box"/>
        <c:axId val="74304128"/>
        <c:axId val="74305920"/>
        <c:axId val="0"/>
      </c:bar3DChart>
      <c:catAx>
        <c:axId val="74304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305920"/>
        <c:crosses val="autoZero"/>
        <c:auto val="1"/>
        <c:lblAlgn val="ctr"/>
        <c:lblOffset val="100"/>
        <c:noMultiLvlLbl val="0"/>
      </c:catAx>
      <c:valAx>
        <c:axId val="7430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30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že kdaj poizkusil/-a kaj alkoholnega?</a:t>
            </a:r>
          </a:p>
        </c:rich>
      </c:tx>
      <c:layout>
        <c:manualLayout>
          <c:xMode val="edge"/>
          <c:yMode val="edge"/>
          <c:x val="0.12607465351234765"/>
          <c:y val="1.6827811735212396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54</c:v>
                </c:pt>
                <c:pt idx="1">
                  <c:v>15</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44</c:v>
                </c:pt>
                <c:pt idx="1">
                  <c:v>18</c:v>
                </c:pt>
              </c:numCache>
            </c:numRef>
          </c:val>
        </c:ser>
        <c:dLbls>
          <c:showLegendKey val="0"/>
          <c:showVal val="0"/>
          <c:showCatName val="0"/>
          <c:showSerName val="0"/>
          <c:showPercent val="0"/>
          <c:showBubbleSize val="0"/>
        </c:dLbls>
        <c:gapWidth val="150"/>
        <c:shape val="box"/>
        <c:axId val="74395008"/>
        <c:axId val="74400896"/>
        <c:axId val="0"/>
      </c:bar3DChart>
      <c:catAx>
        <c:axId val="74395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400896"/>
        <c:crosses val="autoZero"/>
        <c:auto val="1"/>
        <c:lblAlgn val="ctr"/>
        <c:lblOffset val="100"/>
        <c:noMultiLvlLbl val="0"/>
      </c:catAx>
      <c:valAx>
        <c:axId val="74400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4395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Kako pogosto kadiš marihuano oziroma travo?</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List1!$B$4:$B$7</c:f>
              <c:strCache>
                <c:ptCount val="4"/>
                <c:pt idx="0">
                  <c:v>POIZKUSIL/-A SEM JO SAMO ENKRAT</c:v>
                </c:pt>
                <c:pt idx="1">
                  <c:v>ENKRAT NA TEDEN</c:v>
                </c:pt>
                <c:pt idx="2">
                  <c:v>NEKAJKRAT NA MESEC</c:v>
                </c:pt>
                <c:pt idx="3">
                  <c:v>NE KADIM MARIHUANE OZIROMA TRAVE</c:v>
                </c:pt>
              </c:strCache>
            </c:strRef>
          </c:cat>
          <c:val>
            <c:numRef>
              <c:f>List1!$C$4:$C$7</c:f>
              <c:numCache>
                <c:formatCode>General</c:formatCode>
                <c:ptCount val="4"/>
                <c:pt idx="0">
                  <c:v>0</c:v>
                </c:pt>
                <c:pt idx="1">
                  <c:v>0</c:v>
                </c:pt>
                <c:pt idx="2">
                  <c:v>1</c:v>
                </c:pt>
                <c:pt idx="3">
                  <c:v>24</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List1!$B$4:$B$7</c:f>
              <c:strCache>
                <c:ptCount val="4"/>
                <c:pt idx="0">
                  <c:v>POIZKUSIL/-A SEM JO SAMO ENKRAT</c:v>
                </c:pt>
                <c:pt idx="1">
                  <c:v>ENKRAT NA TEDEN</c:v>
                </c:pt>
                <c:pt idx="2">
                  <c:v>NEKAJKRAT NA MESEC</c:v>
                </c:pt>
                <c:pt idx="3">
                  <c:v>NE KADIM MARIHUANE OZIROMA TRAVE</c:v>
                </c:pt>
              </c:strCache>
            </c:strRef>
          </c:cat>
          <c:val>
            <c:numRef>
              <c:f>List1!$D$4:$D$7</c:f>
              <c:numCache>
                <c:formatCode>General</c:formatCode>
                <c:ptCount val="4"/>
                <c:pt idx="0">
                  <c:v>0</c:v>
                </c:pt>
                <c:pt idx="1">
                  <c:v>0</c:v>
                </c:pt>
                <c:pt idx="2">
                  <c:v>0</c:v>
                </c:pt>
                <c:pt idx="3">
                  <c:v>26</c:v>
                </c:pt>
              </c:numCache>
            </c:numRef>
          </c:val>
        </c:ser>
        <c:dLbls>
          <c:showLegendKey val="0"/>
          <c:showVal val="0"/>
          <c:showCatName val="0"/>
          <c:showSerName val="0"/>
          <c:showPercent val="0"/>
          <c:showBubbleSize val="0"/>
        </c:dLbls>
        <c:gapWidth val="150"/>
        <c:shape val="box"/>
        <c:axId val="34931840"/>
        <c:axId val="34933376"/>
        <c:axId val="0"/>
      </c:bar3DChart>
      <c:catAx>
        <c:axId val="34931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933376"/>
        <c:crosses val="autoZero"/>
        <c:auto val="1"/>
        <c:lblAlgn val="ctr"/>
        <c:lblOffset val="100"/>
        <c:noMultiLvlLbl val="0"/>
      </c:catAx>
      <c:valAx>
        <c:axId val="34933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931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Kaj od navedenega si že poizkusil/-a?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List1!$A$4:$A$7</c:f>
              <c:strCache>
                <c:ptCount val="4"/>
                <c:pt idx="0">
                  <c:v>PIVO</c:v>
                </c:pt>
                <c:pt idx="1">
                  <c:v>VINO</c:v>
                </c:pt>
                <c:pt idx="2">
                  <c:v>ŽGANO PIJAČO</c:v>
                </c:pt>
                <c:pt idx="3">
                  <c:v>NE PIJEM ALKOHOLNIH PIJAČ</c:v>
                </c:pt>
              </c:strCache>
            </c:strRef>
          </c:cat>
          <c:val>
            <c:numRef>
              <c:f>List1!$B$4:$B$7</c:f>
              <c:numCache>
                <c:formatCode>General</c:formatCode>
                <c:ptCount val="4"/>
                <c:pt idx="0">
                  <c:v>46</c:v>
                </c:pt>
                <c:pt idx="1">
                  <c:v>38</c:v>
                </c:pt>
                <c:pt idx="2">
                  <c:v>26</c:v>
                </c:pt>
                <c:pt idx="3">
                  <c:v>16</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List1!$A$4:$A$7</c:f>
              <c:strCache>
                <c:ptCount val="4"/>
                <c:pt idx="0">
                  <c:v>PIVO</c:v>
                </c:pt>
                <c:pt idx="1">
                  <c:v>VINO</c:v>
                </c:pt>
                <c:pt idx="2">
                  <c:v>ŽGANO PIJAČO</c:v>
                </c:pt>
                <c:pt idx="3">
                  <c:v>NE PIJEM ALKOHOLNIH PIJAČ</c:v>
                </c:pt>
              </c:strCache>
            </c:strRef>
          </c:cat>
          <c:val>
            <c:numRef>
              <c:f>List1!$C$4:$C$7</c:f>
              <c:numCache>
                <c:formatCode>General</c:formatCode>
                <c:ptCount val="4"/>
                <c:pt idx="0">
                  <c:v>35</c:v>
                </c:pt>
                <c:pt idx="1">
                  <c:v>34</c:v>
                </c:pt>
                <c:pt idx="2">
                  <c:v>19</c:v>
                </c:pt>
                <c:pt idx="3">
                  <c:v>19</c:v>
                </c:pt>
              </c:numCache>
            </c:numRef>
          </c:val>
        </c:ser>
        <c:dLbls>
          <c:showLegendKey val="0"/>
          <c:showVal val="0"/>
          <c:showCatName val="0"/>
          <c:showSerName val="0"/>
          <c:showPercent val="0"/>
          <c:showBubbleSize val="0"/>
        </c:dLbls>
        <c:gapWidth val="150"/>
        <c:shape val="box"/>
        <c:axId val="75720960"/>
        <c:axId val="75722752"/>
        <c:axId val="0"/>
      </c:bar3DChart>
      <c:catAx>
        <c:axId val="75720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722752"/>
        <c:crosses val="autoZero"/>
        <c:auto val="1"/>
        <c:lblAlgn val="ctr"/>
        <c:lblOffset val="100"/>
        <c:noMultiLvlLbl val="0"/>
      </c:catAx>
      <c:valAx>
        <c:axId val="7572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720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se že kdaj napil/-a?</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3"/>
                <c:pt idx="0">
                  <c:v>ENKRAT</c:v>
                </c:pt>
                <c:pt idx="1">
                  <c:v>VEČKRAT</c:v>
                </c:pt>
                <c:pt idx="2">
                  <c:v>NE</c:v>
                </c:pt>
              </c:strCache>
            </c:strRef>
          </c:cat>
          <c:val>
            <c:numRef>
              <c:f>List1!$B$4:$B$6</c:f>
              <c:numCache>
                <c:formatCode>General</c:formatCode>
                <c:ptCount val="3"/>
                <c:pt idx="0">
                  <c:v>7</c:v>
                </c:pt>
                <c:pt idx="1">
                  <c:v>10</c:v>
                </c:pt>
                <c:pt idx="2">
                  <c:v>52</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3"/>
                <c:pt idx="0">
                  <c:v>ENKRAT</c:v>
                </c:pt>
                <c:pt idx="1">
                  <c:v>VEČKRAT</c:v>
                </c:pt>
                <c:pt idx="2">
                  <c:v>NE</c:v>
                </c:pt>
              </c:strCache>
            </c:strRef>
          </c:cat>
          <c:val>
            <c:numRef>
              <c:f>List1!$C$4:$C$6</c:f>
              <c:numCache>
                <c:formatCode>General</c:formatCode>
                <c:ptCount val="3"/>
                <c:pt idx="0">
                  <c:v>7</c:v>
                </c:pt>
                <c:pt idx="1">
                  <c:v>7</c:v>
                </c:pt>
                <c:pt idx="2">
                  <c:v>48</c:v>
                </c:pt>
              </c:numCache>
            </c:numRef>
          </c:val>
        </c:ser>
        <c:dLbls>
          <c:showLegendKey val="0"/>
          <c:showVal val="0"/>
          <c:showCatName val="0"/>
          <c:showSerName val="0"/>
          <c:showPercent val="0"/>
          <c:showBubbleSize val="0"/>
        </c:dLbls>
        <c:gapWidth val="150"/>
        <c:shape val="box"/>
        <c:axId val="75766016"/>
        <c:axId val="75771904"/>
        <c:axId val="0"/>
      </c:bar3DChart>
      <c:catAx>
        <c:axId val="75766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771904"/>
        <c:crosses val="autoZero"/>
        <c:auto val="1"/>
        <c:lblAlgn val="ctr"/>
        <c:lblOffset val="100"/>
        <c:noMultiLvlLbl val="0"/>
      </c:catAx>
      <c:valAx>
        <c:axId val="7577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76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dirty="0" smtClean="0"/>
              <a:t>Kaj je bil tvoj razlog</a:t>
            </a:r>
            <a:r>
              <a:rPr lang="sl-SI" baseline="0" dirty="0" smtClean="0"/>
              <a:t> za zlorabo nedovoljenih substanc?</a:t>
            </a:r>
            <a:endParaRPr lang="sl-SI" dirty="0"/>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List1!$A$4:$A$10</c:f>
              <c:strCache>
                <c:ptCount val="6"/>
                <c:pt idx="0">
                  <c:v>RADOVEDNOST</c:v>
                </c:pt>
                <c:pt idx="1">
                  <c:v>ŽELJA PO ZABAVI</c:v>
                </c:pt>
                <c:pt idx="2">
                  <c:v>PRITISK DRUŽBE (VRSTNIKOV)</c:v>
                </c:pt>
                <c:pt idx="3">
                  <c:v>ŽELJA PO DOKAZOVANJU</c:v>
                </c:pt>
                <c:pt idx="4">
                  <c:v>OSEBNE TEŽAVE</c:v>
                </c:pt>
                <c:pt idx="5">
                  <c:v>NIMAM RAZLOGA ZA ZLORABO NEDOVOLJENIH SUBSTANC</c:v>
                </c:pt>
              </c:strCache>
            </c:strRef>
          </c:cat>
          <c:val>
            <c:numRef>
              <c:f>List1!$B$4:$B$10</c:f>
              <c:numCache>
                <c:formatCode>General</c:formatCode>
                <c:ptCount val="7"/>
                <c:pt idx="0">
                  <c:v>20</c:v>
                </c:pt>
                <c:pt idx="1">
                  <c:v>11</c:v>
                </c:pt>
                <c:pt idx="2">
                  <c:v>2</c:v>
                </c:pt>
                <c:pt idx="3">
                  <c:v>2</c:v>
                </c:pt>
                <c:pt idx="4">
                  <c:v>2</c:v>
                </c:pt>
                <c:pt idx="6">
                  <c:v>39</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List1!$A$4:$A$10</c:f>
              <c:strCache>
                <c:ptCount val="6"/>
                <c:pt idx="0">
                  <c:v>RADOVEDNOST</c:v>
                </c:pt>
                <c:pt idx="1">
                  <c:v>ŽELJA PO ZABAVI</c:v>
                </c:pt>
                <c:pt idx="2">
                  <c:v>PRITISK DRUŽBE (VRSTNIKOV)</c:v>
                </c:pt>
                <c:pt idx="3">
                  <c:v>ŽELJA PO DOKAZOVANJU</c:v>
                </c:pt>
                <c:pt idx="4">
                  <c:v>OSEBNE TEŽAVE</c:v>
                </c:pt>
                <c:pt idx="5">
                  <c:v>NIMAM RAZLOGA ZA ZLORABO NEDOVOLJENIH SUBSTANC</c:v>
                </c:pt>
              </c:strCache>
            </c:strRef>
          </c:cat>
          <c:val>
            <c:numRef>
              <c:f>List1!$C$4:$C$10</c:f>
              <c:numCache>
                <c:formatCode>General</c:formatCode>
                <c:ptCount val="7"/>
                <c:pt idx="0">
                  <c:v>14</c:v>
                </c:pt>
                <c:pt idx="1">
                  <c:v>9</c:v>
                </c:pt>
                <c:pt idx="2">
                  <c:v>1</c:v>
                </c:pt>
                <c:pt idx="3">
                  <c:v>1</c:v>
                </c:pt>
                <c:pt idx="4">
                  <c:v>1</c:v>
                </c:pt>
                <c:pt idx="6">
                  <c:v>44</c:v>
                </c:pt>
              </c:numCache>
            </c:numRef>
          </c:val>
        </c:ser>
        <c:dLbls>
          <c:showLegendKey val="0"/>
          <c:showVal val="0"/>
          <c:showCatName val="0"/>
          <c:showSerName val="0"/>
          <c:showPercent val="0"/>
          <c:showBubbleSize val="0"/>
        </c:dLbls>
        <c:gapWidth val="150"/>
        <c:shape val="box"/>
        <c:axId val="75846784"/>
        <c:axId val="75848320"/>
        <c:axId val="0"/>
      </c:bar3DChart>
      <c:catAx>
        <c:axId val="75846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848320"/>
        <c:crosses val="autoZero"/>
        <c:auto val="1"/>
        <c:lblAlgn val="ctr"/>
        <c:lblOffset val="100"/>
        <c:noMultiLvlLbl val="0"/>
      </c:catAx>
      <c:valAx>
        <c:axId val="75848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584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sodeluješ pri igrah na srečo?</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3"/>
                <c:pt idx="0">
                  <c:v>DA, REDNO</c:v>
                </c:pt>
                <c:pt idx="1">
                  <c:v>OBČASNO</c:v>
                </c:pt>
                <c:pt idx="2">
                  <c:v>NIKOLI </c:v>
                </c:pt>
              </c:strCache>
            </c:strRef>
          </c:cat>
          <c:val>
            <c:numRef>
              <c:f>List1!$B$4:$B$6</c:f>
              <c:numCache>
                <c:formatCode>General</c:formatCode>
                <c:ptCount val="3"/>
                <c:pt idx="0">
                  <c:v>7</c:v>
                </c:pt>
                <c:pt idx="1">
                  <c:v>27</c:v>
                </c:pt>
                <c:pt idx="2">
                  <c:v>35</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3"/>
                <c:pt idx="0">
                  <c:v>DA, REDNO</c:v>
                </c:pt>
                <c:pt idx="1">
                  <c:v>OBČASNO</c:v>
                </c:pt>
                <c:pt idx="2">
                  <c:v>NIKOLI </c:v>
                </c:pt>
              </c:strCache>
            </c:strRef>
          </c:cat>
          <c:val>
            <c:numRef>
              <c:f>List1!$C$4:$C$6</c:f>
              <c:numCache>
                <c:formatCode>General</c:formatCode>
                <c:ptCount val="3"/>
                <c:pt idx="0">
                  <c:v>0</c:v>
                </c:pt>
                <c:pt idx="1">
                  <c:v>15</c:v>
                </c:pt>
                <c:pt idx="2">
                  <c:v>47</c:v>
                </c:pt>
              </c:numCache>
            </c:numRef>
          </c:val>
        </c:ser>
        <c:dLbls>
          <c:showLegendKey val="0"/>
          <c:showVal val="0"/>
          <c:showCatName val="0"/>
          <c:showSerName val="0"/>
          <c:showPercent val="0"/>
          <c:showBubbleSize val="0"/>
        </c:dLbls>
        <c:gapWidth val="150"/>
        <c:shape val="box"/>
        <c:axId val="76514432"/>
        <c:axId val="76515968"/>
        <c:axId val="0"/>
      </c:bar3DChart>
      <c:catAx>
        <c:axId val="76514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515968"/>
        <c:crosses val="autoZero"/>
        <c:auto val="1"/>
        <c:lblAlgn val="ctr"/>
        <c:lblOffset val="100"/>
        <c:noMultiLvlLbl val="0"/>
      </c:catAx>
      <c:valAx>
        <c:axId val="7651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514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 katerih sodeluješ najpogosteje?</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List1!$A$4:$A$8</c:f>
              <c:strCache>
                <c:ptCount val="5"/>
                <c:pt idx="0">
                  <c:v>ŠPORTNE STAVE IN E-STAVE</c:v>
                </c:pt>
                <c:pt idx="1">
                  <c:v>LOTO</c:v>
                </c:pt>
                <c:pt idx="2">
                  <c:v>HITRA SREČKA </c:v>
                </c:pt>
                <c:pt idx="3">
                  <c:v>DRUGO*</c:v>
                </c:pt>
                <c:pt idx="4">
                  <c:v>NE IGRAM IGER NA SREČO</c:v>
                </c:pt>
              </c:strCache>
            </c:strRef>
          </c:cat>
          <c:val>
            <c:numRef>
              <c:f>List1!$B$4:$B$8</c:f>
              <c:numCache>
                <c:formatCode>General</c:formatCode>
                <c:ptCount val="5"/>
                <c:pt idx="0">
                  <c:v>23</c:v>
                </c:pt>
                <c:pt idx="1">
                  <c:v>10</c:v>
                </c:pt>
                <c:pt idx="2">
                  <c:v>4</c:v>
                </c:pt>
                <c:pt idx="3">
                  <c:v>4</c:v>
                </c:pt>
                <c:pt idx="4">
                  <c:v>35</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List1!$A$4:$A$8</c:f>
              <c:strCache>
                <c:ptCount val="5"/>
                <c:pt idx="0">
                  <c:v>ŠPORTNE STAVE IN E-STAVE</c:v>
                </c:pt>
                <c:pt idx="1">
                  <c:v>LOTO</c:v>
                </c:pt>
                <c:pt idx="2">
                  <c:v>HITRA SREČKA </c:v>
                </c:pt>
                <c:pt idx="3">
                  <c:v>DRUGO*</c:v>
                </c:pt>
                <c:pt idx="4">
                  <c:v>NE IGRAM IGER NA SREČO</c:v>
                </c:pt>
              </c:strCache>
            </c:strRef>
          </c:cat>
          <c:val>
            <c:numRef>
              <c:f>List1!$C$4:$C$8</c:f>
              <c:numCache>
                <c:formatCode>General</c:formatCode>
                <c:ptCount val="5"/>
                <c:pt idx="0">
                  <c:v>3</c:v>
                </c:pt>
                <c:pt idx="1">
                  <c:v>6</c:v>
                </c:pt>
                <c:pt idx="2">
                  <c:v>7</c:v>
                </c:pt>
                <c:pt idx="3">
                  <c:v>2</c:v>
                </c:pt>
                <c:pt idx="4">
                  <c:v>47</c:v>
                </c:pt>
              </c:numCache>
            </c:numRef>
          </c:val>
        </c:ser>
        <c:dLbls>
          <c:showLegendKey val="0"/>
          <c:showVal val="0"/>
          <c:showCatName val="0"/>
          <c:showSerName val="0"/>
          <c:showPercent val="0"/>
          <c:showBubbleSize val="0"/>
        </c:dLbls>
        <c:gapWidth val="150"/>
        <c:shape val="box"/>
        <c:axId val="76423168"/>
        <c:axId val="76424704"/>
        <c:axId val="0"/>
      </c:bar3DChart>
      <c:catAx>
        <c:axId val="76423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424704"/>
        <c:crosses val="autoZero"/>
        <c:auto val="1"/>
        <c:lblAlgn val="ctr"/>
        <c:lblOffset val="100"/>
        <c:noMultiLvlLbl val="0"/>
      </c:catAx>
      <c:valAx>
        <c:axId val="7642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423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Koliko časa dnevno preživiš na spletnih družabnih omrežjih?</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List1!$A$4:$A$9</c:f>
              <c:strCache>
                <c:ptCount val="6"/>
                <c:pt idx="0">
                  <c:v>NIČ</c:v>
                </c:pt>
                <c:pt idx="1">
                  <c:v>30 MINUT</c:v>
                </c:pt>
                <c:pt idx="2">
                  <c:v>1 URO</c:v>
                </c:pt>
                <c:pt idx="3">
                  <c:v>2 URI</c:v>
                </c:pt>
                <c:pt idx="4">
                  <c:v>3 URE</c:v>
                </c:pt>
                <c:pt idx="5">
                  <c:v>VEČ KOT 3 URE</c:v>
                </c:pt>
              </c:strCache>
            </c:strRef>
          </c:cat>
          <c:val>
            <c:numRef>
              <c:f>List1!$B$4:$B$9</c:f>
              <c:numCache>
                <c:formatCode>General</c:formatCode>
                <c:ptCount val="6"/>
                <c:pt idx="0">
                  <c:v>3</c:v>
                </c:pt>
                <c:pt idx="1">
                  <c:v>22</c:v>
                </c:pt>
                <c:pt idx="2">
                  <c:v>19</c:v>
                </c:pt>
                <c:pt idx="3">
                  <c:v>9</c:v>
                </c:pt>
                <c:pt idx="4">
                  <c:v>3</c:v>
                </c:pt>
                <c:pt idx="5">
                  <c:v>13</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List1!$A$4:$A$9</c:f>
              <c:strCache>
                <c:ptCount val="6"/>
                <c:pt idx="0">
                  <c:v>NIČ</c:v>
                </c:pt>
                <c:pt idx="1">
                  <c:v>30 MINUT</c:v>
                </c:pt>
                <c:pt idx="2">
                  <c:v>1 URO</c:v>
                </c:pt>
                <c:pt idx="3">
                  <c:v>2 URI</c:v>
                </c:pt>
                <c:pt idx="4">
                  <c:v>3 URE</c:v>
                </c:pt>
                <c:pt idx="5">
                  <c:v>VEČ KOT 3 URE</c:v>
                </c:pt>
              </c:strCache>
            </c:strRef>
          </c:cat>
          <c:val>
            <c:numRef>
              <c:f>List1!$C$4:$C$9</c:f>
              <c:numCache>
                <c:formatCode>General</c:formatCode>
                <c:ptCount val="6"/>
                <c:pt idx="0">
                  <c:v>1</c:v>
                </c:pt>
                <c:pt idx="1">
                  <c:v>11</c:v>
                </c:pt>
                <c:pt idx="2">
                  <c:v>18</c:v>
                </c:pt>
                <c:pt idx="3">
                  <c:v>12</c:v>
                </c:pt>
                <c:pt idx="4">
                  <c:v>6</c:v>
                </c:pt>
                <c:pt idx="5">
                  <c:v>14</c:v>
                </c:pt>
              </c:numCache>
            </c:numRef>
          </c:val>
        </c:ser>
        <c:dLbls>
          <c:showLegendKey val="0"/>
          <c:showVal val="0"/>
          <c:showCatName val="0"/>
          <c:showSerName val="0"/>
          <c:showPercent val="0"/>
          <c:showBubbleSize val="0"/>
        </c:dLbls>
        <c:gapWidth val="150"/>
        <c:shape val="box"/>
        <c:axId val="76173312"/>
        <c:axId val="76174848"/>
        <c:axId val="0"/>
      </c:bar3DChart>
      <c:catAx>
        <c:axId val="7617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174848"/>
        <c:crosses val="autoZero"/>
        <c:auto val="1"/>
        <c:lblAlgn val="ctr"/>
        <c:lblOffset val="100"/>
        <c:noMultiLvlLbl val="0"/>
      </c:catAx>
      <c:valAx>
        <c:axId val="76174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173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posegaš po hrani tudi, kadar se počutiš potrto in osamljeno, pa čeprav sploh nisi lačen/-na?</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List1!$A$4:$A$6</c:f>
              <c:strCache>
                <c:ptCount val="3"/>
                <c:pt idx="0">
                  <c:v>DA</c:v>
                </c:pt>
                <c:pt idx="1">
                  <c:v>VČASIH</c:v>
                </c:pt>
                <c:pt idx="2">
                  <c:v>NE</c:v>
                </c:pt>
              </c:strCache>
            </c:strRef>
          </c:cat>
          <c:val>
            <c:numRef>
              <c:f>List1!$B$4:$B$6</c:f>
              <c:numCache>
                <c:formatCode>General</c:formatCode>
                <c:ptCount val="3"/>
                <c:pt idx="0">
                  <c:v>8</c:v>
                </c:pt>
                <c:pt idx="1">
                  <c:v>27</c:v>
                </c:pt>
                <c:pt idx="2">
                  <c:v>34</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List1!$A$4:$A$6</c:f>
              <c:strCache>
                <c:ptCount val="3"/>
                <c:pt idx="0">
                  <c:v>DA</c:v>
                </c:pt>
                <c:pt idx="1">
                  <c:v>VČASIH</c:v>
                </c:pt>
                <c:pt idx="2">
                  <c:v>NE</c:v>
                </c:pt>
              </c:strCache>
            </c:strRef>
          </c:cat>
          <c:val>
            <c:numRef>
              <c:f>List1!$C$4:$C$6</c:f>
              <c:numCache>
                <c:formatCode>General</c:formatCode>
                <c:ptCount val="3"/>
                <c:pt idx="0">
                  <c:v>16</c:v>
                </c:pt>
                <c:pt idx="1">
                  <c:v>22</c:v>
                </c:pt>
                <c:pt idx="2">
                  <c:v>24</c:v>
                </c:pt>
              </c:numCache>
            </c:numRef>
          </c:val>
        </c:ser>
        <c:dLbls>
          <c:showLegendKey val="0"/>
          <c:showVal val="0"/>
          <c:showCatName val="0"/>
          <c:showSerName val="0"/>
          <c:showPercent val="0"/>
          <c:showBubbleSize val="0"/>
        </c:dLbls>
        <c:gapWidth val="150"/>
        <c:shape val="box"/>
        <c:axId val="76204672"/>
        <c:axId val="76308864"/>
        <c:axId val="0"/>
      </c:bar3DChart>
      <c:catAx>
        <c:axId val="76204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308864"/>
        <c:crosses val="autoZero"/>
        <c:auto val="1"/>
        <c:lblAlgn val="ctr"/>
        <c:lblOffset val="100"/>
        <c:noMultiLvlLbl val="0"/>
      </c:catAx>
      <c:valAx>
        <c:axId val="763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204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po zaužitju hrane želodec prisiliš k bruhanju, jemlješ odvajala ali intenzivno telovadiš?</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5</c:v>
                </c:pt>
                <c:pt idx="1">
                  <c:v>64</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3</c:v>
                </c:pt>
                <c:pt idx="1">
                  <c:v>58</c:v>
                </c:pt>
              </c:numCache>
            </c:numRef>
          </c:val>
        </c:ser>
        <c:dLbls>
          <c:showLegendKey val="0"/>
          <c:showVal val="0"/>
          <c:showCatName val="0"/>
          <c:showSerName val="0"/>
          <c:showPercent val="0"/>
          <c:showBubbleSize val="0"/>
        </c:dLbls>
        <c:gapWidth val="150"/>
        <c:shape val="box"/>
        <c:axId val="76343936"/>
        <c:axId val="76345728"/>
        <c:axId val="0"/>
      </c:bar3DChart>
      <c:catAx>
        <c:axId val="76343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345728"/>
        <c:crosses val="autoZero"/>
        <c:auto val="1"/>
        <c:lblAlgn val="ctr"/>
        <c:lblOffset val="100"/>
        <c:noMultiLvlLbl val="0"/>
      </c:catAx>
      <c:valAx>
        <c:axId val="76345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343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se že kdaj poskušal/-a namerno samopoškodovati?</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List1!$B$2:$B$3</c:f>
              <c:strCache>
                <c:ptCount val="2"/>
                <c:pt idx="0">
                  <c:v>M</c:v>
                </c:pt>
              </c:strCache>
            </c:strRef>
          </c:tx>
          <c:spPr>
            <a:solidFill>
              <a:schemeClr val="accent1"/>
            </a:solidFill>
            <a:ln>
              <a:noFill/>
            </a:ln>
            <a:effectLst/>
            <a:sp3d/>
          </c:spPr>
          <c:invertIfNegative val="0"/>
          <c:cat>
            <c:strRef>
              <c:f>List1!$A$4:$A$5</c:f>
              <c:strCache>
                <c:ptCount val="2"/>
                <c:pt idx="0">
                  <c:v>DA</c:v>
                </c:pt>
                <c:pt idx="1">
                  <c:v>NE</c:v>
                </c:pt>
              </c:strCache>
            </c:strRef>
          </c:cat>
          <c:val>
            <c:numRef>
              <c:f>List1!$B$4:$B$5</c:f>
              <c:numCache>
                <c:formatCode>General</c:formatCode>
                <c:ptCount val="2"/>
                <c:pt idx="0">
                  <c:v>5</c:v>
                </c:pt>
                <c:pt idx="1">
                  <c:v>64</c:v>
                </c:pt>
              </c:numCache>
            </c:numRef>
          </c:val>
        </c:ser>
        <c:ser>
          <c:idx val="1"/>
          <c:order val="1"/>
          <c:tx>
            <c:strRef>
              <c:f>List1!$C$2:$C$3</c:f>
              <c:strCache>
                <c:ptCount val="2"/>
                <c:pt idx="0">
                  <c:v>Ž</c:v>
                </c:pt>
              </c:strCache>
            </c:strRef>
          </c:tx>
          <c:spPr>
            <a:solidFill>
              <a:schemeClr val="accent2"/>
            </a:solidFill>
            <a:ln>
              <a:noFill/>
            </a:ln>
            <a:effectLst/>
            <a:sp3d/>
          </c:spPr>
          <c:invertIfNegative val="0"/>
          <c:cat>
            <c:strRef>
              <c:f>List1!$A$4:$A$5</c:f>
              <c:strCache>
                <c:ptCount val="2"/>
                <c:pt idx="0">
                  <c:v>DA</c:v>
                </c:pt>
                <c:pt idx="1">
                  <c:v>NE</c:v>
                </c:pt>
              </c:strCache>
            </c:strRef>
          </c:cat>
          <c:val>
            <c:numRef>
              <c:f>List1!$C$4:$C$5</c:f>
              <c:numCache>
                <c:formatCode>General</c:formatCode>
                <c:ptCount val="2"/>
                <c:pt idx="0">
                  <c:v>7</c:v>
                </c:pt>
                <c:pt idx="1">
                  <c:v>55</c:v>
                </c:pt>
              </c:numCache>
            </c:numRef>
          </c:val>
        </c:ser>
        <c:dLbls>
          <c:showLegendKey val="0"/>
          <c:showVal val="0"/>
          <c:showCatName val="0"/>
          <c:showSerName val="0"/>
          <c:showPercent val="0"/>
          <c:showBubbleSize val="0"/>
        </c:dLbls>
        <c:gapWidth val="150"/>
        <c:shape val="box"/>
        <c:axId val="76355456"/>
        <c:axId val="76356992"/>
        <c:axId val="0"/>
      </c:bar3DChart>
      <c:catAx>
        <c:axId val="76355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356992"/>
        <c:crosses val="autoZero"/>
        <c:auto val="1"/>
        <c:lblAlgn val="ctr"/>
        <c:lblOffset val="100"/>
        <c:noMultiLvlLbl val="0"/>
      </c:catAx>
      <c:valAx>
        <c:axId val="7635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6355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Ali si poizkusil/-a katero izmed drugih navedenih drog?</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List1!$B$4:$B$9</c:f>
              <c:strCache>
                <c:ptCount val="6"/>
                <c:pt idx="0">
                  <c:v>HEROIN</c:v>
                </c:pt>
                <c:pt idx="1">
                  <c:v>KOKAIN</c:v>
                </c:pt>
                <c:pt idx="2">
                  <c:v>ECSTASY</c:v>
                </c:pt>
                <c:pt idx="3">
                  <c:v>LSD</c:v>
                </c:pt>
                <c:pt idx="4">
                  <c:v>DRUGO</c:v>
                </c:pt>
                <c:pt idx="5">
                  <c:v>NISEM POIZKUSIL/-A NOBENE DROGE</c:v>
                </c:pt>
              </c:strCache>
            </c:strRef>
          </c:cat>
          <c:val>
            <c:numRef>
              <c:f>List1!$C$4:$C$9</c:f>
              <c:numCache>
                <c:formatCode>General</c:formatCode>
                <c:ptCount val="6"/>
                <c:pt idx="0">
                  <c:v>1</c:v>
                </c:pt>
                <c:pt idx="1">
                  <c:v>0</c:v>
                </c:pt>
                <c:pt idx="2">
                  <c:v>0</c:v>
                </c:pt>
                <c:pt idx="3">
                  <c:v>0</c:v>
                </c:pt>
                <c:pt idx="4">
                  <c:v>0</c:v>
                </c:pt>
                <c:pt idx="5">
                  <c:v>24</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List1!$B$4:$B$9</c:f>
              <c:strCache>
                <c:ptCount val="6"/>
                <c:pt idx="0">
                  <c:v>HEROIN</c:v>
                </c:pt>
                <c:pt idx="1">
                  <c:v>KOKAIN</c:v>
                </c:pt>
                <c:pt idx="2">
                  <c:v>ECSTASY</c:v>
                </c:pt>
                <c:pt idx="3">
                  <c:v>LSD</c:v>
                </c:pt>
                <c:pt idx="4">
                  <c:v>DRUGO</c:v>
                </c:pt>
                <c:pt idx="5">
                  <c:v>NISEM POIZKUSIL/-A NOBENE DROGE</c:v>
                </c:pt>
              </c:strCache>
            </c:strRef>
          </c:cat>
          <c:val>
            <c:numRef>
              <c:f>List1!$D$4:$D$9</c:f>
              <c:numCache>
                <c:formatCode>General</c:formatCode>
                <c:ptCount val="6"/>
                <c:pt idx="0">
                  <c:v>0</c:v>
                </c:pt>
                <c:pt idx="1">
                  <c:v>0</c:v>
                </c:pt>
                <c:pt idx="2">
                  <c:v>0</c:v>
                </c:pt>
                <c:pt idx="3">
                  <c:v>0</c:v>
                </c:pt>
                <c:pt idx="4">
                  <c:v>0</c:v>
                </c:pt>
                <c:pt idx="5">
                  <c:v>26</c:v>
                </c:pt>
              </c:numCache>
            </c:numRef>
          </c:val>
        </c:ser>
        <c:dLbls>
          <c:showLegendKey val="0"/>
          <c:showVal val="0"/>
          <c:showCatName val="0"/>
          <c:showSerName val="0"/>
          <c:showPercent val="0"/>
          <c:showBubbleSize val="0"/>
        </c:dLbls>
        <c:gapWidth val="150"/>
        <c:shape val="box"/>
        <c:axId val="34963456"/>
        <c:axId val="34964992"/>
        <c:axId val="0"/>
      </c:bar3DChart>
      <c:catAx>
        <c:axId val="34963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964992"/>
        <c:crosses val="autoZero"/>
        <c:auto val="1"/>
        <c:lblAlgn val="ctr"/>
        <c:lblOffset val="100"/>
        <c:noMultiLvlLbl val="0"/>
      </c:catAx>
      <c:valAx>
        <c:axId val="34964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4963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Ali</a:t>
            </a:r>
            <a:r>
              <a:rPr lang="sl-SI" baseline="0"/>
              <a:t> si že kdaj poizkusil/-a kaj alkoholnega?</a:t>
            </a:r>
            <a:endParaRPr lang="sl-SI"/>
          </a:p>
        </c:rich>
      </c:tx>
      <c:layout>
        <c:manualLayout>
          <c:xMode val="edge"/>
          <c:yMode val="edge"/>
          <c:x val="0.12420817562876647"/>
          <c:y val="1.7135638971786105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745277886042836E-2"/>
          <c:y val="0.15135923396407777"/>
          <c:w val="0.90581451474563202"/>
          <c:h val="0.71615043417931223"/>
        </c:manualLayout>
      </c:layout>
      <c:bar3DChart>
        <c:barDir val="col"/>
        <c:grouping val="clustered"/>
        <c:varyColors val="0"/>
        <c:ser>
          <c:idx val="0"/>
          <c:order val="0"/>
          <c:tx>
            <c:strRef>
              <c:f>List1!$C$4:$C$5</c:f>
              <c:strCache>
                <c:ptCount val="2"/>
                <c:pt idx="0">
                  <c:v>M</c:v>
                </c:pt>
              </c:strCache>
            </c:strRef>
          </c:tx>
          <c:spPr>
            <a:solidFill>
              <a:schemeClr val="accent1"/>
            </a:solidFill>
            <a:ln>
              <a:noFill/>
            </a:ln>
            <a:effectLst/>
            <a:sp3d/>
          </c:spPr>
          <c:invertIfNegative val="0"/>
          <c:cat>
            <c:strRef>
              <c:f>List1!$B$6:$B$7</c:f>
              <c:strCache>
                <c:ptCount val="2"/>
                <c:pt idx="0">
                  <c:v>DA</c:v>
                </c:pt>
                <c:pt idx="1">
                  <c:v>NE</c:v>
                </c:pt>
              </c:strCache>
            </c:strRef>
          </c:cat>
          <c:val>
            <c:numRef>
              <c:f>List1!$C$6:$C$7</c:f>
              <c:numCache>
                <c:formatCode>General</c:formatCode>
                <c:ptCount val="2"/>
                <c:pt idx="0">
                  <c:v>16</c:v>
                </c:pt>
                <c:pt idx="1">
                  <c:v>9</c:v>
                </c:pt>
              </c:numCache>
            </c:numRef>
          </c:val>
        </c:ser>
        <c:ser>
          <c:idx val="1"/>
          <c:order val="1"/>
          <c:tx>
            <c:strRef>
              <c:f>List1!$D$4:$D$5</c:f>
              <c:strCache>
                <c:ptCount val="2"/>
                <c:pt idx="0">
                  <c:v>Ž</c:v>
                </c:pt>
              </c:strCache>
            </c:strRef>
          </c:tx>
          <c:spPr>
            <a:solidFill>
              <a:schemeClr val="accent2"/>
            </a:solidFill>
            <a:ln>
              <a:noFill/>
            </a:ln>
            <a:effectLst/>
            <a:sp3d/>
          </c:spPr>
          <c:invertIfNegative val="0"/>
          <c:cat>
            <c:strRef>
              <c:f>List1!$B$6:$B$7</c:f>
              <c:strCache>
                <c:ptCount val="2"/>
                <c:pt idx="0">
                  <c:v>DA</c:v>
                </c:pt>
                <c:pt idx="1">
                  <c:v>NE</c:v>
                </c:pt>
              </c:strCache>
            </c:strRef>
          </c:cat>
          <c:val>
            <c:numRef>
              <c:f>List1!$D$6:$D$7</c:f>
              <c:numCache>
                <c:formatCode>General</c:formatCode>
                <c:ptCount val="2"/>
                <c:pt idx="0">
                  <c:v>17</c:v>
                </c:pt>
                <c:pt idx="1">
                  <c:v>9</c:v>
                </c:pt>
              </c:numCache>
            </c:numRef>
          </c:val>
        </c:ser>
        <c:dLbls>
          <c:showLegendKey val="0"/>
          <c:showVal val="0"/>
          <c:showCatName val="0"/>
          <c:showSerName val="0"/>
          <c:showPercent val="0"/>
          <c:showBubbleSize val="0"/>
        </c:dLbls>
        <c:gapWidth val="150"/>
        <c:shape val="box"/>
        <c:axId val="35045376"/>
        <c:axId val="35046912"/>
        <c:axId val="0"/>
      </c:bar3DChart>
      <c:catAx>
        <c:axId val="35045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5046912"/>
        <c:crosses val="autoZero"/>
        <c:auto val="1"/>
        <c:lblAlgn val="ctr"/>
        <c:lblOffset val="100"/>
        <c:noMultiLvlLbl val="0"/>
      </c:catAx>
      <c:valAx>
        <c:axId val="3504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5045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Kaj od navedenega si že poizkusil/-a?</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List1!$C$2:$C$3</c:f>
              <c:strCache>
                <c:ptCount val="2"/>
                <c:pt idx="0">
                  <c:v>M</c:v>
                </c:pt>
              </c:strCache>
            </c:strRef>
          </c:tx>
          <c:spPr>
            <a:solidFill>
              <a:schemeClr val="accent1"/>
            </a:solidFill>
            <a:ln>
              <a:noFill/>
            </a:ln>
            <a:effectLst/>
            <a:sp3d/>
          </c:spPr>
          <c:invertIfNegative val="0"/>
          <c:cat>
            <c:strRef>
              <c:f>List1!$B$4:$B$7</c:f>
              <c:strCache>
                <c:ptCount val="4"/>
                <c:pt idx="0">
                  <c:v>PIVO</c:v>
                </c:pt>
                <c:pt idx="1">
                  <c:v>VINO</c:v>
                </c:pt>
                <c:pt idx="2">
                  <c:v>ŽGANO PIJAČO</c:v>
                </c:pt>
                <c:pt idx="3">
                  <c:v>NE PIJEM ALKOHOLNIH PIJAČ</c:v>
                </c:pt>
              </c:strCache>
            </c:strRef>
          </c:cat>
          <c:val>
            <c:numRef>
              <c:f>List1!$C$4:$C$7</c:f>
              <c:numCache>
                <c:formatCode>General</c:formatCode>
                <c:ptCount val="4"/>
                <c:pt idx="0">
                  <c:v>12</c:v>
                </c:pt>
                <c:pt idx="1">
                  <c:v>8</c:v>
                </c:pt>
                <c:pt idx="2">
                  <c:v>8</c:v>
                </c:pt>
                <c:pt idx="3">
                  <c:v>10</c:v>
                </c:pt>
              </c:numCache>
            </c:numRef>
          </c:val>
        </c:ser>
        <c:ser>
          <c:idx val="1"/>
          <c:order val="1"/>
          <c:tx>
            <c:strRef>
              <c:f>List1!$D$2:$D$3</c:f>
              <c:strCache>
                <c:ptCount val="2"/>
                <c:pt idx="0">
                  <c:v>Ž</c:v>
                </c:pt>
              </c:strCache>
            </c:strRef>
          </c:tx>
          <c:spPr>
            <a:solidFill>
              <a:schemeClr val="accent2"/>
            </a:solidFill>
            <a:ln>
              <a:noFill/>
            </a:ln>
            <a:effectLst/>
            <a:sp3d/>
          </c:spPr>
          <c:invertIfNegative val="0"/>
          <c:cat>
            <c:strRef>
              <c:f>List1!$B$4:$B$7</c:f>
              <c:strCache>
                <c:ptCount val="4"/>
                <c:pt idx="0">
                  <c:v>PIVO</c:v>
                </c:pt>
                <c:pt idx="1">
                  <c:v>VINO</c:v>
                </c:pt>
                <c:pt idx="2">
                  <c:v>ŽGANO PIJAČO</c:v>
                </c:pt>
                <c:pt idx="3">
                  <c:v>NE PIJEM ALKOHOLNIH PIJAČ</c:v>
                </c:pt>
              </c:strCache>
            </c:strRef>
          </c:cat>
          <c:val>
            <c:numRef>
              <c:f>List1!$D$4:$D$7</c:f>
              <c:numCache>
                <c:formatCode>General</c:formatCode>
                <c:ptCount val="4"/>
                <c:pt idx="0">
                  <c:v>12</c:v>
                </c:pt>
                <c:pt idx="1">
                  <c:v>10</c:v>
                </c:pt>
                <c:pt idx="2">
                  <c:v>2</c:v>
                </c:pt>
                <c:pt idx="3">
                  <c:v>10</c:v>
                </c:pt>
              </c:numCache>
            </c:numRef>
          </c:val>
        </c:ser>
        <c:dLbls>
          <c:showLegendKey val="0"/>
          <c:showVal val="0"/>
          <c:showCatName val="0"/>
          <c:showSerName val="0"/>
          <c:showPercent val="0"/>
          <c:showBubbleSize val="0"/>
        </c:dLbls>
        <c:gapWidth val="150"/>
        <c:shape val="box"/>
        <c:axId val="35170944"/>
        <c:axId val="35176832"/>
        <c:axId val="0"/>
      </c:bar3DChart>
      <c:catAx>
        <c:axId val="35170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5176832"/>
        <c:crosses val="autoZero"/>
        <c:auto val="1"/>
        <c:lblAlgn val="ctr"/>
        <c:lblOffset val="100"/>
        <c:noMultiLvlLbl val="0"/>
      </c:catAx>
      <c:valAx>
        <c:axId val="3517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35170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4/14/2015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216235" y="1792704"/>
            <a:ext cx="9201735" cy="2598822"/>
          </a:xfrm>
        </p:spPr>
        <p:txBody>
          <a:bodyPr>
            <a:normAutofit fontScale="90000"/>
          </a:bodyPr>
          <a:lstStyle/>
          <a:p>
            <a:pPr algn="ctr"/>
            <a:r>
              <a:rPr lang="sl-SI" dirty="0" smtClean="0"/>
              <a:t>ODKLONSKI VZORCI VEDENJA NA OSNOVNI ŠOLI JANKA GLAZERJA RUŠE</a:t>
            </a:r>
            <a:endParaRPr lang="sl-SI" dirty="0"/>
          </a:p>
        </p:txBody>
      </p:sp>
      <p:sp>
        <p:nvSpPr>
          <p:cNvPr id="3" name="Podnaslov 2"/>
          <p:cNvSpPr>
            <a:spLocks noGrp="1"/>
          </p:cNvSpPr>
          <p:nvPr>
            <p:ph type="subTitle" idx="1"/>
          </p:nvPr>
        </p:nvSpPr>
        <p:spPr/>
        <p:txBody>
          <a:bodyPr/>
          <a:lstStyle/>
          <a:p>
            <a:pPr algn="ctr"/>
            <a:r>
              <a:rPr lang="sl-SI" b="1" dirty="0" smtClean="0"/>
              <a:t>ŠOLSKO LETO: 2014/2015</a:t>
            </a:r>
            <a:endParaRPr lang="sl-SI" b="1" dirty="0"/>
          </a:p>
        </p:txBody>
      </p:sp>
    </p:spTree>
    <p:extLst>
      <p:ext uri="{BB962C8B-B14F-4D97-AF65-F5344CB8AC3E}">
        <p14:creationId xmlns:p14="http://schemas.microsoft.com/office/powerpoint/2010/main" val="362903118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5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974566213"/>
              </p:ext>
            </p:extLst>
          </p:nvPr>
        </p:nvGraphicFramePr>
        <p:xfrm>
          <a:off x="2105527" y="180473"/>
          <a:ext cx="4688639" cy="4475748"/>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768642" y="4848726"/>
            <a:ext cx="5113421" cy="923330"/>
          </a:xfrm>
          <a:prstGeom prst="rect">
            <a:avLst/>
          </a:prstGeom>
          <a:noFill/>
        </p:spPr>
        <p:txBody>
          <a:bodyPr wrap="square" rtlCol="0">
            <a:spAutoFit/>
          </a:bodyPr>
          <a:lstStyle/>
          <a:p>
            <a:pPr algn="just"/>
            <a:r>
              <a:rPr lang="sl-SI" dirty="0" smtClean="0"/>
              <a:t>17 fantov in 17 deklet nikoli ne sodeluje pri igrah na srečo, občasno sodeluje 7 fantov in 9 deklet, 1 fant pa redno igra igre na srečo</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3692205094"/>
              </p:ext>
            </p:extLst>
          </p:nvPr>
        </p:nvGraphicFramePr>
        <p:xfrm>
          <a:off x="6882063" y="332957"/>
          <a:ext cx="5137484" cy="4094663"/>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279105" y="4704347"/>
            <a:ext cx="4584032" cy="923330"/>
          </a:xfrm>
          <a:prstGeom prst="rect">
            <a:avLst/>
          </a:prstGeom>
          <a:noFill/>
        </p:spPr>
        <p:txBody>
          <a:bodyPr wrap="square" rtlCol="0">
            <a:spAutoFit/>
          </a:bodyPr>
          <a:lstStyle/>
          <a:p>
            <a:pPr algn="just"/>
            <a:r>
              <a:rPr lang="sl-SI" dirty="0"/>
              <a:t>f</a:t>
            </a:r>
            <a:r>
              <a:rPr lang="sl-SI" dirty="0" smtClean="0"/>
              <a:t>antje najpogosteje vplačajo športne stave in e-stave, medtem ko dekleta pogosteje igrajo loto in hitro srečko</a:t>
            </a:r>
            <a:endParaRPr lang="sl-SI" dirty="0"/>
          </a:p>
        </p:txBody>
      </p:sp>
    </p:spTree>
    <p:extLst>
      <p:ext uri="{BB962C8B-B14F-4D97-AF65-F5344CB8AC3E}">
        <p14:creationId xmlns:p14="http://schemas.microsoft.com/office/powerpoint/2010/main" val="2141935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917292613"/>
              </p:ext>
            </p:extLst>
          </p:nvPr>
        </p:nvGraphicFramePr>
        <p:xfrm>
          <a:off x="1997243" y="228600"/>
          <a:ext cx="4917239" cy="4728411"/>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624263" y="4969042"/>
            <a:ext cx="5426242" cy="1754326"/>
          </a:xfrm>
          <a:prstGeom prst="rect">
            <a:avLst/>
          </a:prstGeom>
          <a:noFill/>
        </p:spPr>
        <p:txBody>
          <a:bodyPr wrap="square" rtlCol="0">
            <a:spAutoFit/>
          </a:bodyPr>
          <a:lstStyle/>
          <a:p>
            <a:pPr algn="just"/>
            <a:r>
              <a:rPr lang="sl-SI" dirty="0" smtClean="0"/>
              <a:t>15 vseh sedmošolcev porabi za spletna družabna omrežja več kot 3 ure dnevno, 1 uro na dan preživi na družabnih omrežjih 13 izmed vseh učencev, nekoliko manj je tistih, ki porabijo 30 minut, še manj pa tistih, ki so na spletu družabni 2 oziroma 3 ure</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1767700635"/>
              </p:ext>
            </p:extLst>
          </p:nvPr>
        </p:nvGraphicFramePr>
        <p:xfrm>
          <a:off x="7218948" y="417178"/>
          <a:ext cx="4716378" cy="4190917"/>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483642" y="4969042"/>
            <a:ext cx="4487779" cy="1477328"/>
          </a:xfrm>
          <a:prstGeom prst="rect">
            <a:avLst/>
          </a:prstGeom>
          <a:noFill/>
        </p:spPr>
        <p:txBody>
          <a:bodyPr wrap="square" rtlCol="0">
            <a:spAutoFit/>
          </a:bodyPr>
          <a:lstStyle/>
          <a:p>
            <a:pPr algn="just"/>
            <a:r>
              <a:rPr lang="sl-SI" dirty="0" smtClean="0"/>
              <a:t>16 fantov in 12 deklet ne posega po hrani v primeru sitosti, 6 fantov in 8 deklet včasih brez razloga lakote posega po hrani, 6 deklet in 3 fantje pa trdijo, da jedo tudi, ko niso lačni</a:t>
            </a:r>
            <a:endParaRPr lang="sl-SI" dirty="0"/>
          </a:p>
        </p:txBody>
      </p:sp>
    </p:spTree>
    <p:extLst>
      <p:ext uri="{BB962C8B-B14F-4D97-AF65-F5344CB8AC3E}">
        <p14:creationId xmlns:p14="http://schemas.microsoft.com/office/powerpoint/2010/main" val="400264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3409177187"/>
              </p:ext>
            </p:extLst>
          </p:nvPr>
        </p:nvGraphicFramePr>
        <p:xfrm>
          <a:off x="2129591" y="264695"/>
          <a:ext cx="4812630" cy="3994484"/>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443789" y="4644189"/>
            <a:ext cx="5305927" cy="923330"/>
          </a:xfrm>
          <a:prstGeom prst="rect">
            <a:avLst/>
          </a:prstGeom>
          <a:noFill/>
        </p:spPr>
        <p:txBody>
          <a:bodyPr wrap="square" rtlCol="0">
            <a:spAutoFit/>
          </a:bodyPr>
          <a:lstStyle/>
          <a:p>
            <a:pPr algn="just"/>
            <a:r>
              <a:rPr lang="sl-SI" dirty="0"/>
              <a:t>v</a:t>
            </a:r>
            <a:r>
              <a:rPr lang="sl-SI" dirty="0" smtClean="0"/>
              <a:t>elika večina fantov in deklet se po obroku ne sili k bruhanju in ne sili telesa k športni aktivnosti, 2 fanta in 2 dekleti pa to počno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521133383"/>
              </p:ext>
            </p:extLst>
          </p:nvPr>
        </p:nvGraphicFramePr>
        <p:xfrm>
          <a:off x="7239500" y="308894"/>
          <a:ext cx="4816141" cy="4082632"/>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086600" y="4644189"/>
            <a:ext cx="4836695" cy="1200329"/>
          </a:xfrm>
          <a:prstGeom prst="rect">
            <a:avLst/>
          </a:prstGeom>
          <a:noFill/>
        </p:spPr>
        <p:txBody>
          <a:bodyPr wrap="square" rtlCol="0">
            <a:spAutoFit/>
          </a:bodyPr>
          <a:lstStyle/>
          <a:p>
            <a:pPr algn="just"/>
            <a:r>
              <a:rPr lang="sl-SI" dirty="0" smtClean="0"/>
              <a:t>2 učenca in 2 učenki 7. razredov so si že namerno povzročali fizično telesno bolečino, preostali učenci, torej velika večina, pa ne</a:t>
            </a:r>
            <a:endParaRPr lang="sl-SI" dirty="0"/>
          </a:p>
        </p:txBody>
      </p:sp>
    </p:spTree>
    <p:extLst>
      <p:ext uri="{BB962C8B-B14F-4D97-AF65-F5344CB8AC3E}">
        <p14:creationId xmlns:p14="http://schemas.microsoft.com/office/powerpoint/2010/main" val="901023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01389" y="299257"/>
            <a:ext cx="2622885" cy="530922"/>
          </a:xfrm>
        </p:spPr>
        <p:txBody>
          <a:bodyPr>
            <a:normAutofit fontScale="90000"/>
          </a:bodyPr>
          <a:lstStyle/>
          <a:p>
            <a:pPr algn="ctr"/>
            <a:r>
              <a:rPr lang="sl-SI" dirty="0" smtClean="0"/>
              <a:t>SKLEP</a:t>
            </a:r>
            <a:endParaRPr lang="sl-SI" dirty="0"/>
          </a:p>
        </p:txBody>
      </p:sp>
      <p:sp>
        <p:nvSpPr>
          <p:cNvPr id="3" name="Označba mesta vsebine 2"/>
          <p:cNvSpPr>
            <a:spLocks noGrp="1"/>
          </p:cNvSpPr>
          <p:nvPr>
            <p:ph idx="1"/>
          </p:nvPr>
        </p:nvSpPr>
        <p:spPr>
          <a:xfrm>
            <a:off x="1552073" y="1191126"/>
            <a:ext cx="10431379" cy="5438274"/>
          </a:xfrm>
        </p:spPr>
        <p:txBody>
          <a:bodyPr>
            <a:normAutofit fontScale="92500" lnSpcReduction="10000"/>
          </a:bodyPr>
          <a:lstStyle/>
          <a:p>
            <a:pPr algn="ctr">
              <a:buFont typeface="Wingdings" panose="05000000000000000000" pitchFamily="2" charset="2"/>
              <a:buChar char="§"/>
            </a:pPr>
            <a:endParaRPr lang="sl-SI" sz="2800" dirty="0" smtClean="0"/>
          </a:p>
          <a:p>
            <a:pPr algn="just">
              <a:buFont typeface="Wingdings" panose="05000000000000000000" pitchFamily="2" charset="2"/>
              <a:buChar char="§"/>
            </a:pPr>
            <a:r>
              <a:rPr lang="sl-SI" sz="2800" dirty="0" smtClean="0"/>
              <a:t>Hipotezo, da velika večina učencev v 7. razredu še ni poizkusila alkoholnih pijač, smo ZAVRNILI, saj smo ugotovili, da je kar 64,7 % učencev že poizkusilo alkohol.</a:t>
            </a:r>
          </a:p>
          <a:p>
            <a:pPr algn="ctr">
              <a:buFont typeface="Wingdings" panose="05000000000000000000" pitchFamily="2" charset="2"/>
              <a:buChar char="§"/>
            </a:pPr>
            <a:endParaRPr lang="sl-SI" sz="2800" dirty="0" smtClean="0"/>
          </a:p>
          <a:p>
            <a:pPr algn="ctr">
              <a:buFont typeface="Wingdings" panose="05000000000000000000" pitchFamily="2" charset="2"/>
              <a:buChar char="§"/>
            </a:pPr>
            <a:endParaRPr lang="sl-SI" sz="2800" dirty="0"/>
          </a:p>
          <a:p>
            <a:pPr algn="just">
              <a:buFont typeface="Wingdings" panose="05000000000000000000" pitchFamily="2" charset="2"/>
              <a:buChar char="§"/>
            </a:pPr>
            <a:r>
              <a:rPr lang="sl-SI" sz="2800" dirty="0" smtClean="0"/>
              <a:t>Tudi hipotezo o igrah na srečo med sedmošolci smo ZAVRNILI, saj 33,3 % učenk in učencev redno ali občasno sodeluje pri igrah na srečo. </a:t>
            </a:r>
          </a:p>
          <a:p>
            <a:pPr algn="ctr">
              <a:buFont typeface="Wingdings" panose="05000000000000000000" pitchFamily="2" charset="2"/>
              <a:buChar char="§"/>
            </a:pPr>
            <a:endParaRPr lang="sl-SI" sz="2800" dirty="0"/>
          </a:p>
          <a:p>
            <a:pPr algn="just">
              <a:buFont typeface="Wingdings" panose="05000000000000000000" pitchFamily="2" charset="2"/>
              <a:buChar char="§"/>
            </a:pPr>
            <a:r>
              <a:rPr lang="sl-SI" sz="2800" dirty="0" smtClean="0"/>
              <a:t>ZAVRNILI smo tudi hipotezo o kajenju marihuane, saj se je izkazalo, da jo je 1 učenec že poizkusil.</a:t>
            </a:r>
            <a:endParaRPr lang="sl-SI" sz="2800" dirty="0"/>
          </a:p>
          <a:p>
            <a:pPr>
              <a:buFont typeface="Wingdings" panose="05000000000000000000" pitchFamily="2" charset="2"/>
              <a:buChar char="§"/>
            </a:pPr>
            <a:endParaRPr lang="sl-SI" dirty="0" smtClean="0"/>
          </a:p>
          <a:p>
            <a:endParaRPr lang="sl-SI" dirty="0"/>
          </a:p>
          <a:p>
            <a:endParaRPr lang="sl-SI" dirty="0"/>
          </a:p>
        </p:txBody>
      </p:sp>
    </p:spTree>
    <p:extLst>
      <p:ext uri="{BB962C8B-B14F-4D97-AF65-F5344CB8AC3E}">
        <p14:creationId xmlns:p14="http://schemas.microsoft.com/office/powerpoint/2010/main" val="105584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9212" y="239099"/>
            <a:ext cx="8911687" cy="771554"/>
          </a:xfrm>
        </p:spPr>
        <p:txBody>
          <a:bodyPr/>
          <a:lstStyle/>
          <a:p>
            <a:pPr algn="ctr"/>
            <a:r>
              <a:rPr lang="sl-SI" dirty="0" smtClean="0"/>
              <a:t>8. RAZRED (N = 35)</a:t>
            </a:r>
            <a:endParaRPr lang="sl-SI" dirty="0"/>
          </a:p>
        </p:txBody>
      </p:sp>
      <p:sp>
        <p:nvSpPr>
          <p:cNvPr id="4" name="Označba mesta vsebine 3"/>
          <p:cNvSpPr>
            <a:spLocks noGrp="1"/>
          </p:cNvSpPr>
          <p:nvPr>
            <p:ph sz="half" idx="2"/>
          </p:nvPr>
        </p:nvSpPr>
        <p:spPr>
          <a:xfrm>
            <a:off x="7495673" y="1909653"/>
            <a:ext cx="4463716" cy="3777622"/>
          </a:xfrm>
        </p:spPr>
        <p:txBody>
          <a:bodyPr>
            <a:normAutofit/>
          </a:bodyPr>
          <a:lstStyle/>
          <a:p>
            <a:pPr marL="0" indent="0" algn="just">
              <a:buNone/>
            </a:pPr>
            <a:r>
              <a:rPr lang="sl-SI" sz="2800" dirty="0" smtClean="0"/>
              <a:t>anketni vprašalnik je izpolnilo 19 fantov in 16 deklet </a:t>
            </a:r>
            <a:endParaRPr lang="sl-SI" sz="2800" dirty="0"/>
          </a:p>
        </p:txBody>
      </p:sp>
      <p:graphicFrame>
        <p:nvGraphicFramePr>
          <p:cNvPr id="5" name="Označba mesta vsebine 4"/>
          <p:cNvGraphicFramePr>
            <a:graphicFrameLocks noGrp="1"/>
          </p:cNvGraphicFramePr>
          <p:nvPr>
            <p:ph sz="half" idx="1"/>
            <p:extLst>
              <p:ext uri="{D42A27DB-BD31-4B8C-83A1-F6EECF244321}">
                <p14:modId xmlns:p14="http://schemas.microsoft.com/office/powerpoint/2010/main" val="262934995"/>
              </p:ext>
            </p:extLst>
          </p:nvPr>
        </p:nvGraphicFramePr>
        <p:xfrm>
          <a:off x="2177255" y="1231247"/>
          <a:ext cx="4873250" cy="46725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06549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5" y="323320"/>
            <a:ext cx="8911687" cy="687332"/>
          </a:xfrm>
        </p:spPr>
        <p:txBody>
          <a:bodyPr/>
          <a:lstStyle/>
          <a:p>
            <a:pPr algn="ctr"/>
            <a:r>
              <a:rPr lang="sl-SI" dirty="0" smtClean="0"/>
              <a:t>HIPOTEZE</a:t>
            </a:r>
            <a:endParaRPr lang="sl-SI" dirty="0"/>
          </a:p>
        </p:txBody>
      </p:sp>
      <p:sp>
        <p:nvSpPr>
          <p:cNvPr id="3" name="Označba mesta vsebine 2"/>
          <p:cNvSpPr>
            <a:spLocks noGrp="1"/>
          </p:cNvSpPr>
          <p:nvPr>
            <p:ph idx="1"/>
          </p:nvPr>
        </p:nvSpPr>
        <p:spPr>
          <a:xfrm>
            <a:off x="1660357" y="1167063"/>
            <a:ext cx="10154653" cy="5197642"/>
          </a:xfrm>
        </p:spPr>
        <p:txBody>
          <a:bodyPr>
            <a:normAutofit/>
          </a:bodyPr>
          <a:lstStyle/>
          <a:p>
            <a:pPr algn="ctr">
              <a:buFont typeface="Wingdings" panose="05000000000000000000" pitchFamily="2" charset="2"/>
              <a:buChar char="§"/>
            </a:pPr>
            <a:endParaRPr lang="sl-SI" sz="2800" dirty="0" smtClean="0"/>
          </a:p>
          <a:p>
            <a:pPr algn="just">
              <a:buFont typeface="Wingdings" panose="05000000000000000000" pitchFamily="2" charset="2"/>
              <a:buChar char="§"/>
            </a:pPr>
            <a:r>
              <a:rPr lang="sl-SI" sz="2800" dirty="0" smtClean="0"/>
              <a:t>Predvidevamo, da velika večina osmošolcev še ni pokadila prvega cigareta.</a:t>
            </a:r>
          </a:p>
          <a:p>
            <a:pPr algn="ctr">
              <a:buFont typeface="Wingdings" panose="05000000000000000000" pitchFamily="2" charset="2"/>
              <a:buChar char="§"/>
            </a:pPr>
            <a:endParaRPr lang="sl-SI" sz="2800" dirty="0" smtClean="0"/>
          </a:p>
          <a:p>
            <a:pPr algn="ctr">
              <a:buFont typeface="Wingdings" panose="05000000000000000000" pitchFamily="2" charset="2"/>
              <a:buChar char="§"/>
            </a:pPr>
            <a:endParaRPr lang="sl-SI" sz="2800" dirty="0"/>
          </a:p>
          <a:p>
            <a:pPr algn="just">
              <a:buFont typeface="Wingdings" panose="05000000000000000000" pitchFamily="2" charset="2"/>
              <a:buChar char="§"/>
            </a:pPr>
            <a:r>
              <a:rPr lang="sl-SI" sz="2800" dirty="0" smtClean="0"/>
              <a:t> Predvidevamo, da si je vsaj 1 učenec ali 1 učenka v 8. razredu že namerno povzročal/-a fizično bolečino. </a:t>
            </a:r>
            <a:endParaRPr lang="sl-SI" sz="2800" dirty="0"/>
          </a:p>
        </p:txBody>
      </p:sp>
    </p:spTree>
    <p:extLst>
      <p:ext uri="{BB962C8B-B14F-4D97-AF65-F5344CB8AC3E}">
        <p14:creationId xmlns:p14="http://schemas.microsoft.com/office/powerpoint/2010/main" val="4244853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3083505966"/>
              </p:ext>
            </p:extLst>
          </p:nvPr>
        </p:nvGraphicFramePr>
        <p:xfrm>
          <a:off x="2538663" y="120316"/>
          <a:ext cx="4893176" cy="4463716"/>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359569" y="4969042"/>
            <a:ext cx="5618748" cy="646331"/>
          </a:xfrm>
          <a:prstGeom prst="rect">
            <a:avLst/>
          </a:prstGeom>
          <a:noFill/>
        </p:spPr>
        <p:txBody>
          <a:bodyPr wrap="square" rtlCol="0">
            <a:spAutoFit/>
          </a:bodyPr>
          <a:lstStyle/>
          <a:p>
            <a:pPr algn="just"/>
            <a:r>
              <a:rPr lang="sl-SI" dirty="0" smtClean="0"/>
              <a:t>4 osmošolci so že pokadili prvi cigaret (3 fantje in 1 dekle), velika večina pa trdi, da še ni kadila</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1402793202"/>
              </p:ext>
            </p:extLst>
          </p:nvPr>
        </p:nvGraphicFramePr>
        <p:xfrm>
          <a:off x="7603958" y="348916"/>
          <a:ext cx="4490202" cy="4499810"/>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736305" y="4969042"/>
            <a:ext cx="4259179" cy="923330"/>
          </a:xfrm>
          <a:prstGeom prst="rect">
            <a:avLst/>
          </a:prstGeom>
          <a:noFill/>
        </p:spPr>
        <p:txBody>
          <a:bodyPr wrap="square" rtlCol="0">
            <a:spAutoFit/>
          </a:bodyPr>
          <a:lstStyle/>
          <a:p>
            <a:pPr algn="just"/>
            <a:r>
              <a:rPr lang="sl-SI" dirty="0"/>
              <a:t>f</a:t>
            </a:r>
            <a:r>
              <a:rPr lang="sl-SI" dirty="0" smtClean="0"/>
              <a:t>antje so bili ob prvi izkušnji pokajenega cigareta stari 10, 13 in 14 let, dekle pa 13 let</a:t>
            </a:r>
            <a:endParaRPr lang="sl-SI" dirty="0"/>
          </a:p>
        </p:txBody>
      </p:sp>
    </p:spTree>
    <p:extLst>
      <p:ext uri="{BB962C8B-B14F-4D97-AF65-F5344CB8AC3E}">
        <p14:creationId xmlns:p14="http://schemas.microsoft.com/office/powerpoint/2010/main" val="1070702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3445436931"/>
              </p:ext>
            </p:extLst>
          </p:nvPr>
        </p:nvGraphicFramePr>
        <p:xfrm>
          <a:off x="2370221" y="300789"/>
          <a:ext cx="4544261" cy="4704348"/>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876926" y="5257800"/>
            <a:ext cx="4920916" cy="1200329"/>
          </a:xfrm>
          <a:prstGeom prst="rect">
            <a:avLst/>
          </a:prstGeom>
          <a:noFill/>
        </p:spPr>
        <p:txBody>
          <a:bodyPr wrap="square" rtlCol="0">
            <a:spAutoFit/>
          </a:bodyPr>
          <a:lstStyle/>
          <a:p>
            <a:pPr algn="just"/>
            <a:r>
              <a:rPr lang="sl-SI" dirty="0" smtClean="0"/>
              <a:t>izmed 4 učencev, ki so že pokadili prvi cigaret,  sta v 8. razredu 2 aktivna kadilca (1 fant in 1 dekle), ki pokadita manj kot eno škatlico na dan</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2741207210"/>
              </p:ext>
            </p:extLst>
          </p:nvPr>
        </p:nvGraphicFramePr>
        <p:xfrm>
          <a:off x="7194884" y="372979"/>
          <a:ext cx="4610519" cy="4532312"/>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255042" y="5257800"/>
            <a:ext cx="4680285" cy="646331"/>
          </a:xfrm>
          <a:prstGeom prst="rect">
            <a:avLst/>
          </a:prstGeom>
          <a:noFill/>
        </p:spPr>
        <p:txBody>
          <a:bodyPr wrap="square" rtlCol="0">
            <a:spAutoFit/>
          </a:bodyPr>
          <a:lstStyle/>
          <a:p>
            <a:pPr algn="just"/>
            <a:r>
              <a:rPr lang="sl-SI" dirty="0"/>
              <a:t>i</a:t>
            </a:r>
            <a:r>
              <a:rPr lang="sl-SI" dirty="0" smtClean="0"/>
              <a:t>zmed 35 učencev je 1 fant že kadil marihuano oziroma travo </a:t>
            </a:r>
            <a:endParaRPr lang="sl-SI" dirty="0"/>
          </a:p>
        </p:txBody>
      </p:sp>
    </p:spTree>
    <p:extLst>
      <p:ext uri="{BB962C8B-B14F-4D97-AF65-F5344CB8AC3E}">
        <p14:creationId xmlns:p14="http://schemas.microsoft.com/office/powerpoint/2010/main" val="2045577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značba mesta vsebine 12"/>
          <p:cNvGraphicFramePr>
            <a:graphicFrameLocks noGrp="1"/>
          </p:cNvGraphicFramePr>
          <p:nvPr>
            <p:ph sz="half" idx="2"/>
            <p:extLst>
              <p:ext uri="{D42A27DB-BD31-4B8C-83A1-F6EECF244321}">
                <p14:modId xmlns:p14="http://schemas.microsoft.com/office/powerpoint/2010/main" val="2893628370"/>
              </p:ext>
            </p:extLst>
          </p:nvPr>
        </p:nvGraphicFramePr>
        <p:xfrm>
          <a:off x="6942221" y="348916"/>
          <a:ext cx="4957010" cy="5101389"/>
        </p:xfrm>
        <a:graphic>
          <a:graphicData uri="http://schemas.openxmlformats.org/drawingml/2006/chart">
            <c:chart xmlns:c="http://schemas.openxmlformats.org/drawingml/2006/chart" xmlns:r="http://schemas.openxmlformats.org/officeDocument/2006/relationships" r:id="rId2"/>
          </a:graphicData>
        </a:graphic>
      </p:graphicFrame>
      <p:sp>
        <p:nvSpPr>
          <p:cNvPr id="14" name="PoljeZBesedilom 13"/>
          <p:cNvSpPr txBox="1"/>
          <p:nvPr/>
        </p:nvSpPr>
        <p:spPr>
          <a:xfrm>
            <a:off x="7122694" y="5702969"/>
            <a:ext cx="4824663" cy="646331"/>
          </a:xfrm>
          <a:prstGeom prst="rect">
            <a:avLst/>
          </a:prstGeom>
          <a:noFill/>
        </p:spPr>
        <p:txBody>
          <a:bodyPr wrap="square" rtlCol="0">
            <a:spAutoFit/>
          </a:bodyPr>
          <a:lstStyle/>
          <a:p>
            <a:pPr algn="just"/>
            <a:r>
              <a:rPr lang="sl-SI" dirty="0"/>
              <a:t>n</a:t>
            </a:r>
            <a:r>
              <a:rPr lang="sl-SI" dirty="0" smtClean="0"/>
              <a:t>ihče od učencev ni poizkusil katere izmed naštetih drog</a:t>
            </a:r>
            <a:endParaRPr lang="sl-SI" dirty="0"/>
          </a:p>
        </p:txBody>
      </p:sp>
      <p:graphicFrame>
        <p:nvGraphicFramePr>
          <p:cNvPr id="5" name="Označba mesta vsebine 4"/>
          <p:cNvGraphicFramePr>
            <a:graphicFrameLocks noGrp="1"/>
          </p:cNvGraphicFramePr>
          <p:nvPr>
            <p:ph sz="half" idx="1"/>
            <p:extLst>
              <p:ext uri="{D42A27DB-BD31-4B8C-83A1-F6EECF244321}">
                <p14:modId xmlns:p14="http://schemas.microsoft.com/office/powerpoint/2010/main" val="1367870140"/>
              </p:ext>
            </p:extLst>
          </p:nvPr>
        </p:nvGraphicFramePr>
        <p:xfrm>
          <a:off x="1900990" y="264695"/>
          <a:ext cx="4977398" cy="4535905"/>
        </p:xfrm>
        <a:graphic>
          <a:graphicData uri="http://schemas.openxmlformats.org/drawingml/2006/chart">
            <c:chart xmlns:c="http://schemas.openxmlformats.org/drawingml/2006/chart" xmlns:r="http://schemas.openxmlformats.org/officeDocument/2006/relationships" r:id="rId3"/>
          </a:graphicData>
        </a:graphic>
      </p:graphicFrame>
      <p:sp>
        <p:nvSpPr>
          <p:cNvPr id="2" name="PoljeZBesedilom 1"/>
          <p:cNvSpPr txBox="1"/>
          <p:nvPr/>
        </p:nvSpPr>
        <p:spPr>
          <a:xfrm>
            <a:off x="1636295" y="5125453"/>
            <a:ext cx="5101389" cy="923330"/>
          </a:xfrm>
          <a:prstGeom prst="rect">
            <a:avLst/>
          </a:prstGeom>
          <a:noFill/>
        </p:spPr>
        <p:txBody>
          <a:bodyPr wrap="square" rtlCol="0">
            <a:spAutoFit/>
          </a:bodyPr>
          <a:lstStyle/>
          <a:p>
            <a:pPr algn="just"/>
            <a:r>
              <a:rPr lang="sl-SI" dirty="0"/>
              <a:t>f</a:t>
            </a:r>
            <a:r>
              <a:rPr lang="sl-SI" dirty="0" smtClean="0"/>
              <a:t>ant, ki je priznal, da je že poskusil kadit marihuano, je odgovoril, da jo je poizkusil samo enkrat </a:t>
            </a:r>
            <a:endParaRPr lang="sl-SI" dirty="0"/>
          </a:p>
        </p:txBody>
      </p:sp>
    </p:spTree>
    <p:extLst>
      <p:ext uri="{BB962C8B-B14F-4D97-AF65-F5344CB8AC3E}">
        <p14:creationId xmlns:p14="http://schemas.microsoft.com/office/powerpoint/2010/main" val="393075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3389426632"/>
              </p:ext>
            </p:extLst>
          </p:nvPr>
        </p:nvGraphicFramePr>
        <p:xfrm>
          <a:off x="2285539" y="252664"/>
          <a:ext cx="4905208" cy="4359776"/>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732547" y="4752474"/>
            <a:ext cx="5113420" cy="923330"/>
          </a:xfrm>
          <a:prstGeom prst="rect">
            <a:avLst/>
          </a:prstGeom>
          <a:noFill/>
        </p:spPr>
        <p:txBody>
          <a:bodyPr wrap="square" rtlCol="0">
            <a:spAutoFit/>
          </a:bodyPr>
          <a:lstStyle/>
          <a:p>
            <a:pPr algn="just"/>
            <a:r>
              <a:rPr lang="sl-SI" dirty="0"/>
              <a:t>k</a:t>
            </a:r>
            <a:r>
              <a:rPr lang="sl-SI" dirty="0" smtClean="0"/>
              <a:t>ar 24 od 35-ih osmošolcev je že poizkusilo alkoholne pijače (več fantov kot deklet), zgolj 11 pa je takšnih, ki alkohola še ni zaužilo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1110013477"/>
              </p:ext>
            </p:extLst>
          </p:nvPr>
        </p:nvGraphicFramePr>
        <p:xfrm>
          <a:off x="7267073" y="369052"/>
          <a:ext cx="4764506" cy="4227011"/>
        </p:xfrm>
        <a:graphic>
          <a:graphicData uri="http://schemas.openxmlformats.org/drawingml/2006/chart">
            <c:chart xmlns:c="http://schemas.openxmlformats.org/drawingml/2006/chart" xmlns:r="http://schemas.openxmlformats.org/officeDocument/2006/relationships" r:id="rId3"/>
          </a:graphicData>
        </a:graphic>
      </p:graphicFrame>
      <p:sp>
        <p:nvSpPr>
          <p:cNvPr id="9" name="PoljeZBesedilom 8"/>
          <p:cNvSpPr txBox="1"/>
          <p:nvPr/>
        </p:nvSpPr>
        <p:spPr>
          <a:xfrm>
            <a:off x="7267074" y="4752474"/>
            <a:ext cx="4668253" cy="1477328"/>
          </a:xfrm>
          <a:prstGeom prst="rect">
            <a:avLst/>
          </a:prstGeom>
          <a:noFill/>
        </p:spPr>
        <p:txBody>
          <a:bodyPr wrap="square" rtlCol="0">
            <a:spAutoFit/>
          </a:bodyPr>
          <a:lstStyle/>
          <a:p>
            <a:pPr algn="just"/>
            <a:r>
              <a:rPr lang="sl-SI" dirty="0"/>
              <a:t>n</a:t>
            </a:r>
            <a:r>
              <a:rPr lang="sl-SI" dirty="0" smtClean="0"/>
              <a:t>ajvečkrat so učenci poizkusili pivo in vino (19 učencev obeh spolov pivo in 19 učencev obeh spolov vino), nekoliko manj vseh (8) pa je poizkusilo žgane pijače </a:t>
            </a:r>
            <a:endParaRPr lang="sl-SI" dirty="0"/>
          </a:p>
        </p:txBody>
      </p:sp>
    </p:spTree>
    <p:extLst>
      <p:ext uri="{BB962C8B-B14F-4D97-AF65-F5344CB8AC3E}">
        <p14:creationId xmlns:p14="http://schemas.microsoft.com/office/powerpoint/2010/main" val="1797267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80893" y="142847"/>
            <a:ext cx="8911687" cy="687332"/>
          </a:xfrm>
        </p:spPr>
        <p:txBody>
          <a:bodyPr/>
          <a:lstStyle/>
          <a:p>
            <a:pPr algn="ctr"/>
            <a:r>
              <a:rPr lang="sl-SI" dirty="0" smtClean="0">
                <a:solidFill>
                  <a:srgbClr val="FF0000"/>
                </a:solidFill>
              </a:rPr>
              <a:t>UVOD </a:t>
            </a:r>
            <a:endParaRPr lang="sl-SI" dirty="0">
              <a:solidFill>
                <a:srgbClr val="FF0000"/>
              </a:solidFill>
            </a:endParaRPr>
          </a:p>
        </p:txBody>
      </p:sp>
      <p:sp>
        <p:nvSpPr>
          <p:cNvPr id="3" name="Označba mesta vsebine 2"/>
          <p:cNvSpPr>
            <a:spLocks noGrp="1"/>
          </p:cNvSpPr>
          <p:nvPr>
            <p:ph idx="1"/>
          </p:nvPr>
        </p:nvSpPr>
        <p:spPr>
          <a:xfrm>
            <a:off x="2129589" y="1070811"/>
            <a:ext cx="9733548" cy="5654842"/>
          </a:xfrm>
        </p:spPr>
        <p:txBody>
          <a:bodyPr/>
          <a:lstStyle/>
          <a:p>
            <a:r>
              <a:rPr lang="sl-SI" sz="3200" dirty="0" err="1"/>
              <a:t>Samoevalvacijsko</a:t>
            </a:r>
            <a:r>
              <a:rPr lang="sl-SI" sz="3200" dirty="0"/>
              <a:t> poročilo se pripravlja v sklopu Letnega poročila na podlagi 49. člena  ZOVFI-ja (Ur. l. RS, št. 115/03, 36/08) in  na podlagi 48.  člena ZOVFI-ja (Ur. l. RS, št. 115/03, 36/08), obravnava in sprejme ga Svet šole, s poročilom se seznani tudi Svet staršev.</a:t>
            </a:r>
          </a:p>
          <a:p>
            <a:r>
              <a:rPr lang="sl-SI" sz="3200" b="1" dirty="0"/>
              <a:t>SAMOEVALVACIJA - Odklonski vzorci vedenja učencev tretje triade</a:t>
            </a:r>
          </a:p>
          <a:p>
            <a:endParaRPr lang="sl-SI" dirty="0"/>
          </a:p>
        </p:txBody>
      </p:sp>
    </p:spTree>
    <p:extLst>
      <p:ext uri="{BB962C8B-B14F-4D97-AF65-F5344CB8AC3E}">
        <p14:creationId xmlns:p14="http://schemas.microsoft.com/office/powerpoint/2010/main" val="569566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792093296"/>
              </p:ext>
            </p:extLst>
          </p:nvPr>
        </p:nvGraphicFramePr>
        <p:xfrm>
          <a:off x="1852864" y="264695"/>
          <a:ext cx="4893176" cy="4395871"/>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576136" y="4908884"/>
            <a:ext cx="5101389" cy="923330"/>
          </a:xfrm>
          <a:prstGeom prst="rect">
            <a:avLst/>
          </a:prstGeom>
          <a:noFill/>
        </p:spPr>
        <p:txBody>
          <a:bodyPr wrap="square" rtlCol="0">
            <a:spAutoFit/>
          </a:bodyPr>
          <a:lstStyle/>
          <a:p>
            <a:pPr algn="just"/>
            <a:r>
              <a:rPr lang="sl-SI" dirty="0"/>
              <a:t>o</a:t>
            </a:r>
            <a:r>
              <a:rPr lang="sl-SI" dirty="0" smtClean="0"/>
              <a:t>d 19-ih fantov so se 3 že napili (2 enkrat in 1 večkrat), od 16-ih deklet pa sta 2 dekleti že bili opiti (1 dekle enkrat in 1 dekle večkrat)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3372123981"/>
              </p:ext>
            </p:extLst>
          </p:nvPr>
        </p:nvGraphicFramePr>
        <p:xfrm>
          <a:off x="7062537" y="372979"/>
          <a:ext cx="4800599" cy="4307305"/>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110663" y="4816551"/>
            <a:ext cx="4896853" cy="1754326"/>
          </a:xfrm>
          <a:prstGeom prst="rect">
            <a:avLst/>
          </a:prstGeom>
          <a:noFill/>
        </p:spPr>
        <p:txBody>
          <a:bodyPr wrap="square" rtlCol="0">
            <a:spAutoFit/>
          </a:bodyPr>
          <a:lstStyle/>
          <a:p>
            <a:pPr algn="just"/>
            <a:r>
              <a:rPr lang="sl-SI" dirty="0" smtClean="0"/>
              <a:t>5 fantov in 6 deklet kot temeljni razlog za zlorabo nedovoljenih substanc navaja radovednost, 1 fant in 2 dekleti željo po zabavi, 1 izmed fantov pa željo po dokazovanju, medtem ko 10 fantov in 11 deklet pravi, da nima razloga za zlorabo</a:t>
            </a:r>
            <a:endParaRPr lang="sl-SI" dirty="0"/>
          </a:p>
        </p:txBody>
      </p:sp>
    </p:spTree>
    <p:extLst>
      <p:ext uri="{BB962C8B-B14F-4D97-AF65-F5344CB8AC3E}">
        <p14:creationId xmlns:p14="http://schemas.microsoft.com/office/powerpoint/2010/main" val="4135649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620734162"/>
              </p:ext>
            </p:extLst>
          </p:nvPr>
        </p:nvGraphicFramePr>
        <p:xfrm>
          <a:off x="1864896" y="168442"/>
          <a:ext cx="4869113" cy="4287587"/>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888958" y="4800600"/>
            <a:ext cx="4800600" cy="1477328"/>
          </a:xfrm>
          <a:prstGeom prst="rect">
            <a:avLst/>
          </a:prstGeom>
          <a:noFill/>
        </p:spPr>
        <p:txBody>
          <a:bodyPr wrap="square" rtlCol="0">
            <a:spAutoFit/>
          </a:bodyPr>
          <a:lstStyle/>
          <a:p>
            <a:pPr algn="just"/>
            <a:r>
              <a:rPr lang="sl-SI" dirty="0" smtClean="0"/>
              <a:t>13 fantov redno ali občasno sodeluje pri igrah na srečo, kar predstavlja 68,4 % vseh fantov 8. razreda, medtem ko samo 3 dekleta (18,8 %) sodelujejo pri igrah na srečo, pa še to zgolj občasno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534264153"/>
              </p:ext>
            </p:extLst>
          </p:nvPr>
        </p:nvGraphicFramePr>
        <p:xfrm>
          <a:off x="6942222" y="445169"/>
          <a:ext cx="4983498" cy="4355432"/>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134726" y="4908884"/>
            <a:ext cx="4896853" cy="1477328"/>
          </a:xfrm>
          <a:prstGeom prst="rect">
            <a:avLst/>
          </a:prstGeom>
          <a:noFill/>
        </p:spPr>
        <p:txBody>
          <a:bodyPr wrap="square" rtlCol="0">
            <a:spAutoFit/>
          </a:bodyPr>
          <a:lstStyle/>
          <a:p>
            <a:pPr algn="just"/>
            <a:r>
              <a:rPr lang="sl-SI" dirty="0" smtClean="0"/>
              <a:t>fantje najpogosteje sodelujejo pri športnih stavah in e-stavah ter lotu, igrajo pa tudi </a:t>
            </a:r>
            <a:r>
              <a:rPr lang="sl-SI" dirty="0" err="1" smtClean="0"/>
              <a:t>Eurojackpot</a:t>
            </a:r>
            <a:r>
              <a:rPr lang="sl-SI" dirty="0" smtClean="0"/>
              <a:t>, medtem ko dekleta raje kupijo hitro srečko, čeprav 2x več deklet kot fantov iger na srečo sploh ne igra</a:t>
            </a:r>
            <a:endParaRPr lang="sl-SI" dirty="0"/>
          </a:p>
        </p:txBody>
      </p:sp>
    </p:spTree>
    <p:extLst>
      <p:ext uri="{BB962C8B-B14F-4D97-AF65-F5344CB8AC3E}">
        <p14:creationId xmlns:p14="http://schemas.microsoft.com/office/powerpoint/2010/main" val="982897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794666983"/>
              </p:ext>
            </p:extLst>
          </p:nvPr>
        </p:nvGraphicFramePr>
        <p:xfrm>
          <a:off x="2201779" y="276727"/>
          <a:ext cx="4688639" cy="4547936"/>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600200" y="4826675"/>
            <a:ext cx="5305926" cy="2031325"/>
          </a:xfrm>
          <a:prstGeom prst="rect">
            <a:avLst/>
          </a:prstGeom>
          <a:noFill/>
        </p:spPr>
        <p:txBody>
          <a:bodyPr wrap="square" rtlCol="0">
            <a:spAutoFit/>
          </a:bodyPr>
          <a:lstStyle/>
          <a:p>
            <a:pPr algn="just"/>
            <a:r>
              <a:rPr lang="sl-SI" dirty="0" smtClean="0"/>
              <a:t>največ fantov na spletnih družabnih omrežjih preživi 1 uro, nekoliko manj 30 minut in še malo manj več kot 3 ure na dan, dekleta pa najpogosteje spletna družabna omrežja uporabljajo 1 oziroma 2 uri na dan; vsi učenci 8. razredov se vsak dan prijavljajo na družabne portale</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3395385541"/>
              </p:ext>
            </p:extLst>
          </p:nvPr>
        </p:nvGraphicFramePr>
        <p:xfrm>
          <a:off x="7206916" y="108285"/>
          <a:ext cx="4740442" cy="4718390"/>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327232" y="4981074"/>
            <a:ext cx="4752473" cy="1477328"/>
          </a:xfrm>
          <a:prstGeom prst="rect">
            <a:avLst/>
          </a:prstGeom>
          <a:noFill/>
        </p:spPr>
        <p:txBody>
          <a:bodyPr wrap="square" rtlCol="0">
            <a:spAutoFit/>
          </a:bodyPr>
          <a:lstStyle/>
          <a:p>
            <a:pPr algn="just"/>
            <a:r>
              <a:rPr lang="sl-SI" dirty="0" smtClean="0"/>
              <a:t>44 % deklet posega po hrani, kadar se počutijo potrto in osamljeno, medtem ko 37 % fantov pravi, da ne jedo, če niso lačni, četudi se počutijo potrto ali osamljeno; prevladuje odgovor ‚včasih‘  </a:t>
            </a:r>
            <a:endParaRPr lang="sl-SI" dirty="0"/>
          </a:p>
        </p:txBody>
      </p:sp>
    </p:spTree>
    <p:extLst>
      <p:ext uri="{BB962C8B-B14F-4D97-AF65-F5344CB8AC3E}">
        <p14:creationId xmlns:p14="http://schemas.microsoft.com/office/powerpoint/2010/main" val="972707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874731474"/>
              </p:ext>
            </p:extLst>
          </p:nvPr>
        </p:nvGraphicFramePr>
        <p:xfrm>
          <a:off x="1828800" y="0"/>
          <a:ext cx="5049587" cy="5017168"/>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479883" y="5322423"/>
            <a:ext cx="5366085" cy="1200329"/>
          </a:xfrm>
          <a:prstGeom prst="rect">
            <a:avLst/>
          </a:prstGeom>
          <a:noFill/>
        </p:spPr>
        <p:txBody>
          <a:bodyPr wrap="square" rtlCol="0">
            <a:spAutoFit/>
          </a:bodyPr>
          <a:lstStyle/>
          <a:p>
            <a:pPr algn="just"/>
            <a:r>
              <a:rPr lang="sl-SI" dirty="0" smtClean="0"/>
              <a:t>nobeno dekle v 8. razredu po obroku ne sili želodca na bruhanje in telesa ne obremenjuje z intenzivno telovadbo, medtem ko 2 fanta, kar predstavlja 10,5 %, to počneta</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1654058484"/>
              </p:ext>
            </p:extLst>
          </p:nvPr>
        </p:nvGraphicFramePr>
        <p:xfrm>
          <a:off x="7026442" y="481263"/>
          <a:ext cx="4969042" cy="4255587"/>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218947" y="4860758"/>
            <a:ext cx="4740442" cy="923330"/>
          </a:xfrm>
          <a:prstGeom prst="rect">
            <a:avLst/>
          </a:prstGeom>
          <a:noFill/>
        </p:spPr>
        <p:txBody>
          <a:bodyPr wrap="square" rtlCol="0">
            <a:spAutoFit/>
          </a:bodyPr>
          <a:lstStyle/>
          <a:p>
            <a:pPr algn="just"/>
            <a:r>
              <a:rPr lang="sl-SI" dirty="0" smtClean="0"/>
              <a:t>3 dekleta in 1 fant so se že poskušali namerno </a:t>
            </a:r>
            <a:r>
              <a:rPr lang="sl-SI" dirty="0" err="1" smtClean="0"/>
              <a:t>samopoškodovati</a:t>
            </a:r>
            <a:r>
              <a:rPr lang="sl-SI" dirty="0" smtClean="0"/>
              <a:t>, to pomeni 11,4 % vseh učencev v 8. razredu</a:t>
            </a:r>
            <a:endParaRPr lang="sl-SI" dirty="0"/>
          </a:p>
        </p:txBody>
      </p:sp>
    </p:spTree>
    <p:extLst>
      <p:ext uri="{BB962C8B-B14F-4D97-AF65-F5344CB8AC3E}">
        <p14:creationId xmlns:p14="http://schemas.microsoft.com/office/powerpoint/2010/main" val="3139032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80284" y="299257"/>
            <a:ext cx="4006516" cy="651238"/>
          </a:xfrm>
        </p:spPr>
        <p:txBody>
          <a:bodyPr/>
          <a:lstStyle/>
          <a:p>
            <a:pPr algn="ctr"/>
            <a:r>
              <a:rPr lang="sl-SI" dirty="0" smtClean="0"/>
              <a:t>SKLEP</a:t>
            </a:r>
            <a:endParaRPr lang="sl-SI" dirty="0"/>
          </a:p>
        </p:txBody>
      </p:sp>
      <p:sp>
        <p:nvSpPr>
          <p:cNvPr id="3" name="Označba mesta vsebine 2"/>
          <p:cNvSpPr>
            <a:spLocks noGrp="1"/>
          </p:cNvSpPr>
          <p:nvPr>
            <p:ph idx="1"/>
          </p:nvPr>
        </p:nvSpPr>
        <p:spPr>
          <a:xfrm>
            <a:off x="1925053" y="1094873"/>
            <a:ext cx="9877926" cy="5462337"/>
          </a:xfrm>
        </p:spPr>
        <p:txBody>
          <a:bodyPr>
            <a:normAutofit/>
          </a:bodyPr>
          <a:lstStyle/>
          <a:p>
            <a:pPr algn="just">
              <a:buFont typeface="Wingdings" panose="05000000000000000000" pitchFamily="2" charset="2"/>
              <a:buChar char="§"/>
            </a:pPr>
            <a:r>
              <a:rPr lang="sl-SI" sz="2800" dirty="0" smtClean="0"/>
              <a:t>Hipotezo o tem, da velika večina osmošolcev še ni pokadila svojega prvega cigareta lahko POTRDIMO, saj se je izkazalo, da 88,6 % vseh učenk in učencev še ni kadilo.</a:t>
            </a:r>
          </a:p>
          <a:p>
            <a:pPr algn="ctr">
              <a:buFont typeface="Wingdings" panose="05000000000000000000" pitchFamily="2" charset="2"/>
              <a:buChar char="§"/>
            </a:pPr>
            <a:endParaRPr lang="sl-SI" sz="2800" dirty="0"/>
          </a:p>
          <a:p>
            <a:pPr algn="just">
              <a:buFont typeface="Wingdings" panose="05000000000000000000" pitchFamily="2" charset="2"/>
              <a:buChar char="§"/>
            </a:pPr>
            <a:r>
              <a:rPr lang="sl-SI" sz="2800" dirty="0" smtClean="0"/>
              <a:t>Tudi hipotezo, da se je poskušal/-a namerno </a:t>
            </a:r>
            <a:r>
              <a:rPr lang="sl-SI" sz="2800" dirty="0" err="1" smtClean="0"/>
              <a:t>samopoškodovati</a:t>
            </a:r>
            <a:r>
              <a:rPr lang="sl-SI" sz="2800" dirty="0" smtClean="0"/>
              <a:t> vsaj 1 učenec ali 1 učenka, lahko POTRDIMO. </a:t>
            </a:r>
            <a:r>
              <a:rPr lang="sl-SI" sz="2800" dirty="0"/>
              <a:t>Namreč, fizično telesno </a:t>
            </a:r>
            <a:r>
              <a:rPr lang="sl-SI" sz="2800" dirty="0" smtClean="0"/>
              <a:t>bolečino so si  namerno povzročali kar 4 učenci, in sicer 1 fant in 3 dekleta. </a:t>
            </a:r>
            <a:endParaRPr lang="sl-SI" sz="2800" dirty="0"/>
          </a:p>
        </p:txBody>
      </p:sp>
    </p:spTree>
    <p:extLst>
      <p:ext uri="{BB962C8B-B14F-4D97-AF65-F5344CB8AC3E}">
        <p14:creationId xmlns:p14="http://schemas.microsoft.com/office/powerpoint/2010/main" val="1999179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74130" y="299258"/>
            <a:ext cx="8911687" cy="879837"/>
          </a:xfrm>
        </p:spPr>
        <p:txBody>
          <a:bodyPr/>
          <a:lstStyle/>
          <a:p>
            <a:pPr algn="ctr"/>
            <a:r>
              <a:rPr lang="sl-SI" dirty="0" smtClean="0"/>
              <a:t>9. RAZRED (N = 45)</a:t>
            </a:r>
            <a:endParaRPr lang="sl-SI" dirty="0"/>
          </a:p>
        </p:txBody>
      </p:sp>
      <p:sp>
        <p:nvSpPr>
          <p:cNvPr id="4" name="Označba mesta vsebine 3"/>
          <p:cNvSpPr>
            <a:spLocks noGrp="1"/>
          </p:cNvSpPr>
          <p:nvPr>
            <p:ph sz="half" idx="2"/>
          </p:nvPr>
        </p:nvSpPr>
        <p:spPr/>
        <p:txBody>
          <a:bodyPr>
            <a:normAutofit/>
          </a:bodyPr>
          <a:lstStyle/>
          <a:p>
            <a:pPr marL="0" indent="0" algn="just">
              <a:buNone/>
            </a:pPr>
            <a:r>
              <a:rPr lang="sl-SI" sz="2800" dirty="0"/>
              <a:t>a</a:t>
            </a:r>
            <a:r>
              <a:rPr lang="sl-SI" sz="2800" dirty="0" smtClean="0"/>
              <a:t>nketni vprašalnik je izpolnilo 25 fantov in 20 deklet </a:t>
            </a:r>
            <a:endParaRPr lang="sl-SI" sz="2800" dirty="0"/>
          </a:p>
        </p:txBody>
      </p:sp>
      <p:graphicFrame>
        <p:nvGraphicFramePr>
          <p:cNvPr id="5" name="Označba mesta vsebine 4"/>
          <p:cNvGraphicFramePr>
            <a:graphicFrameLocks noGrp="1"/>
          </p:cNvGraphicFramePr>
          <p:nvPr>
            <p:ph sz="half" idx="1"/>
            <p:extLst>
              <p:ext uri="{D42A27DB-BD31-4B8C-83A1-F6EECF244321}">
                <p14:modId xmlns:p14="http://schemas.microsoft.com/office/powerpoint/2010/main" val="582209699"/>
              </p:ext>
            </p:extLst>
          </p:nvPr>
        </p:nvGraphicFramePr>
        <p:xfrm>
          <a:off x="1876927" y="1479884"/>
          <a:ext cx="5025524" cy="4431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57428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5" y="263162"/>
            <a:ext cx="8911687" cy="663269"/>
          </a:xfrm>
        </p:spPr>
        <p:txBody>
          <a:bodyPr/>
          <a:lstStyle/>
          <a:p>
            <a:pPr algn="ctr"/>
            <a:r>
              <a:rPr lang="sl-SI" dirty="0" smtClean="0"/>
              <a:t>HIPOTEZE</a:t>
            </a:r>
            <a:endParaRPr lang="sl-SI" dirty="0"/>
          </a:p>
        </p:txBody>
      </p:sp>
      <p:sp>
        <p:nvSpPr>
          <p:cNvPr id="3" name="Označba mesta vsebine 2"/>
          <p:cNvSpPr>
            <a:spLocks noGrp="1"/>
          </p:cNvSpPr>
          <p:nvPr>
            <p:ph idx="1"/>
          </p:nvPr>
        </p:nvSpPr>
        <p:spPr>
          <a:xfrm>
            <a:off x="1888957" y="1311441"/>
            <a:ext cx="9926053" cy="5161547"/>
          </a:xfrm>
        </p:spPr>
        <p:txBody>
          <a:bodyPr>
            <a:normAutofit/>
          </a:bodyPr>
          <a:lstStyle/>
          <a:p>
            <a:pPr algn="just">
              <a:buFont typeface="Wingdings" panose="05000000000000000000" pitchFamily="2" charset="2"/>
              <a:buChar char="§"/>
            </a:pPr>
            <a:endParaRPr lang="sl-SI" sz="2800" dirty="0" smtClean="0"/>
          </a:p>
          <a:p>
            <a:pPr algn="just">
              <a:buFont typeface="Wingdings" panose="05000000000000000000" pitchFamily="2" charset="2"/>
              <a:buChar char="§"/>
            </a:pPr>
            <a:r>
              <a:rPr lang="sl-SI" sz="2800" dirty="0" smtClean="0"/>
              <a:t>Predvidevamo, da so učenci v 9. razredu že poizkušali kaditi marihuano. </a:t>
            </a:r>
          </a:p>
          <a:p>
            <a:pPr algn="just">
              <a:buFont typeface="Wingdings" panose="05000000000000000000" pitchFamily="2" charset="2"/>
              <a:buChar char="§"/>
            </a:pPr>
            <a:endParaRPr lang="sl-SI" sz="2800" dirty="0" smtClean="0"/>
          </a:p>
          <a:p>
            <a:pPr algn="just">
              <a:buFont typeface="Wingdings" panose="05000000000000000000" pitchFamily="2" charset="2"/>
              <a:buChar char="§"/>
            </a:pPr>
            <a:endParaRPr lang="sl-SI" sz="2800" dirty="0"/>
          </a:p>
          <a:p>
            <a:pPr algn="just">
              <a:buFont typeface="Wingdings" panose="05000000000000000000" pitchFamily="2" charset="2"/>
              <a:buChar char="§"/>
            </a:pPr>
            <a:r>
              <a:rPr lang="sl-SI" sz="2800" dirty="0" smtClean="0"/>
              <a:t>Predvidevamo, da fantje pogosteje kot dekleta igrajo igre na srečo in da najpogosteje sodelujejo pri športnih stavah in e-stavah. </a:t>
            </a:r>
            <a:endParaRPr lang="sl-SI" sz="2800" dirty="0"/>
          </a:p>
        </p:txBody>
      </p:sp>
    </p:spTree>
    <p:extLst>
      <p:ext uri="{BB962C8B-B14F-4D97-AF65-F5344CB8AC3E}">
        <p14:creationId xmlns:p14="http://schemas.microsoft.com/office/powerpoint/2010/main" val="610614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575684275"/>
              </p:ext>
            </p:extLst>
          </p:nvPr>
        </p:nvGraphicFramePr>
        <p:xfrm>
          <a:off x="2393823" y="249129"/>
          <a:ext cx="4796924" cy="4034114"/>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2358188" y="4656221"/>
            <a:ext cx="4547937" cy="1200329"/>
          </a:xfrm>
          <a:prstGeom prst="rect">
            <a:avLst/>
          </a:prstGeom>
          <a:noFill/>
        </p:spPr>
        <p:txBody>
          <a:bodyPr wrap="square" rtlCol="0">
            <a:spAutoFit/>
          </a:bodyPr>
          <a:lstStyle/>
          <a:p>
            <a:pPr algn="just"/>
            <a:r>
              <a:rPr lang="sl-SI" dirty="0" smtClean="0"/>
              <a:t>35,6 % vseh devetošolcev je že pokadilo svoj prvi cigaret, med njimi 8 fantov in 8 deklet; več fantov kot deklet še ni kadilo</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502953978"/>
              </p:ext>
            </p:extLst>
          </p:nvPr>
        </p:nvGraphicFramePr>
        <p:xfrm>
          <a:off x="7335754" y="192505"/>
          <a:ext cx="4659730" cy="4592471"/>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471611" y="4824663"/>
            <a:ext cx="4439652" cy="1200329"/>
          </a:xfrm>
          <a:prstGeom prst="rect">
            <a:avLst/>
          </a:prstGeom>
          <a:noFill/>
        </p:spPr>
        <p:txBody>
          <a:bodyPr wrap="square" rtlCol="0">
            <a:spAutoFit/>
          </a:bodyPr>
          <a:lstStyle/>
          <a:p>
            <a:pPr algn="just"/>
            <a:r>
              <a:rPr lang="sl-SI" dirty="0"/>
              <a:t>s</a:t>
            </a:r>
            <a:r>
              <a:rPr lang="sl-SI" dirty="0" smtClean="0"/>
              <a:t>tarost fantov ob prvi prižgani cigareti je bila 1x 12 let, 3x 13 let in 4x 14 let, starost deklet pa 2x 12 let, 3x 13 let in 3x 14 let</a:t>
            </a:r>
            <a:endParaRPr lang="sl-SI" dirty="0"/>
          </a:p>
        </p:txBody>
      </p:sp>
    </p:spTree>
    <p:extLst>
      <p:ext uri="{BB962C8B-B14F-4D97-AF65-F5344CB8AC3E}">
        <p14:creationId xmlns:p14="http://schemas.microsoft.com/office/powerpoint/2010/main" val="200553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581581615"/>
              </p:ext>
            </p:extLst>
          </p:nvPr>
        </p:nvGraphicFramePr>
        <p:xfrm>
          <a:off x="2442411" y="324853"/>
          <a:ext cx="4520197" cy="4740442"/>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2249905" y="5209674"/>
            <a:ext cx="4596063" cy="1200329"/>
          </a:xfrm>
          <a:prstGeom prst="rect">
            <a:avLst/>
          </a:prstGeom>
          <a:noFill/>
        </p:spPr>
        <p:txBody>
          <a:bodyPr wrap="square" rtlCol="0">
            <a:spAutoFit/>
          </a:bodyPr>
          <a:lstStyle/>
          <a:p>
            <a:pPr algn="just"/>
            <a:r>
              <a:rPr lang="sl-SI" dirty="0"/>
              <a:t>v</a:t>
            </a:r>
            <a:r>
              <a:rPr lang="sl-SI" dirty="0" smtClean="0"/>
              <a:t> 9. razredu je kar 9 aktivnih kadilcev, kar predstavlja 20 % vseh devetošolcev, vseh 9 pa dnevno pokadi manj kot eno škatlico cigaret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1009977881"/>
              </p:ext>
            </p:extLst>
          </p:nvPr>
        </p:nvGraphicFramePr>
        <p:xfrm>
          <a:off x="7122695" y="469231"/>
          <a:ext cx="4896851" cy="4608095"/>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255042" y="5209674"/>
            <a:ext cx="4752474" cy="1200329"/>
          </a:xfrm>
          <a:prstGeom prst="rect">
            <a:avLst/>
          </a:prstGeom>
          <a:noFill/>
        </p:spPr>
        <p:txBody>
          <a:bodyPr wrap="square" rtlCol="0">
            <a:spAutoFit/>
          </a:bodyPr>
          <a:lstStyle/>
          <a:p>
            <a:pPr algn="just"/>
            <a:r>
              <a:rPr lang="sl-SI" dirty="0" smtClean="0"/>
              <a:t>9 učencev je že kadilo marihuano, in sicer 6 fantov in 3 dekleta, 80 % generacije pa marihuane oziroma trave ni poizkusilo kaditi </a:t>
            </a:r>
            <a:endParaRPr lang="sl-SI" dirty="0"/>
          </a:p>
        </p:txBody>
      </p:sp>
    </p:spTree>
    <p:extLst>
      <p:ext uri="{BB962C8B-B14F-4D97-AF65-F5344CB8AC3E}">
        <p14:creationId xmlns:p14="http://schemas.microsoft.com/office/powerpoint/2010/main" val="808772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067736801"/>
              </p:ext>
            </p:extLst>
          </p:nvPr>
        </p:nvGraphicFramePr>
        <p:xfrm>
          <a:off x="2490076" y="204537"/>
          <a:ext cx="4700671" cy="4824663"/>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2233735" y="5303679"/>
            <a:ext cx="4764506" cy="1200329"/>
          </a:xfrm>
          <a:prstGeom prst="rect">
            <a:avLst/>
          </a:prstGeom>
          <a:noFill/>
        </p:spPr>
        <p:txBody>
          <a:bodyPr wrap="square" rtlCol="0">
            <a:spAutoFit/>
          </a:bodyPr>
          <a:lstStyle/>
          <a:p>
            <a:pPr algn="just"/>
            <a:r>
              <a:rPr lang="sl-SI" dirty="0" smtClean="0"/>
              <a:t>4 fantje in 3 dekleta so marihuano poizkusili samo enkrat, medtem ko bi naj 1 fant marihuano kadil enkrat na teden in 1 fant nekajkrat na mesec</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2052775594"/>
              </p:ext>
            </p:extLst>
          </p:nvPr>
        </p:nvGraphicFramePr>
        <p:xfrm>
          <a:off x="7243011" y="252663"/>
          <a:ext cx="4804611" cy="4339808"/>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423484" y="4934347"/>
            <a:ext cx="4487779" cy="1200329"/>
          </a:xfrm>
          <a:prstGeom prst="rect">
            <a:avLst/>
          </a:prstGeom>
          <a:noFill/>
        </p:spPr>
        <p:txBody>
          <a:bodyPr wrap="square" rtlCol="0">
            <a:spAutoFit/>
          </a:bodyPr>
          <a:lstStyle/>
          <a:p>
            <a:pPr algn="just"/>
            <a:r>
              <a:rPr lang="sl-SI" dirty="0" smtClean="0"/>
              <a:t>nobeno izmed 20-ih deklet ni poizkusilo katere izmed naštetih drog, medtem ko je od 25-ih učencev 1 zapisal, da je poizkusil drogo </a:t>
            </a:r>
            <a:r>
              <a:rPr lang="sl-SI" dirty="0" err="1" smtClean="0"/>
              <a:t>speed</a:t>
            </a:r>
            <a:r>
              <a:rPr lang="sl-SI" dirty="0" smtClean="0"/>
              <a:t> </a:t>
            </a:r>
            <a:endParaRPr lang="sl-SI" dirty="0"/>
          </a:p>
        </p:txBody>
      </p:sp>
    </p:spTree>
    <p:extLst>
      <p:ext uri="{BB962C8B-B14F-4D97-AF65-F5344CB8AC3E}">
        <p14:creationId xmlns:p14="http://schemas.microsoft.com/office/powerpoint/2010/main" val="1411471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4" y="372980"/>
            <a:ext cx="8911687" cy="794084"/>
          </a:xfrm>
        </p:spPr>
        <p:txBody>
          <a:bodyPr>
            <a:normAutofit/>
          </a:bodyPr>
          <a:lstStyle/>
          <a:p>
            <a:pPr algn="ctr"/>
            <a:r>
              <a:rPr lang="sl-SI" dirty="0" smtClean="0"/>
              <a:t>7. RAZRED (N = 51)</a:t>
            </a:r>
            <a:endParaRPr lang="sl-SI" dirty="0"/>
          </a:p>
        </p:txBody>
      </p:sp>
      <p:sp>
        <p:nvSpPr>
          <p:cNvPr id="4" name="Označba mesta vsebine 3"/>
          <p:cNvSpPr>
            <a:spLocks noGrp="1"/>
          </p:cNvSpPr>
          <p:nvPr>
            <p:ph sz="half" idx="2"/>
          </p:nvPr>
        </p:nvSpPr>
        <p:spPr>
          <a:xfrm>
            <a:off x="7098632" y="2126222"/>
            <a:ext cx="4800600" cy="3777622"/>
          </a:xfrm>
        </p:spPr>
        <p:txBody>
          <a:bodyPr/>
          <a:lstStyle/>
          <a:p>
            <a:pPr algn="just"/>
            <a:endParaRPr lang="sl-SI" dirty="0" smtClean="0"/>
          </a:p>
          <a:p>
            <a:pPr marL="0" indent="0" algn="just">
              <a:buNone/>
            </a:pPr>
            <a:r>
              <a:rPr lang="sl-SI" sz="2800" dirty="0" smtClean="0"/>
              <a:t>anketni vprašalnik je izpolnilo 25 fantov in 26 deklet </a:t>
            </a:r>
          </a:p>
          <a:p>
            <a:pPr algn="just"/>
            <a:endParaRPr lang="sl-SI" dirty="0"/>
          </a:p>
          <a:p>
            <a:pPr algn="just"/>
            <a:endParaRPr lang="sl-SI" dirty="0" smtClean="0"/>
          </a:p>
          <a:p>
            <a:pPr algn="just"/>
            <a:endParaRPr lang="sl-SI" dirty="0"/>
          </a:p>
        </p:txBody>
      </p:sp>
      <p:graphicFrame>
        <p:nvGraphicFramePr>
          <p:cNvPr id="9" name="Označba mesta vsebine 8"/>
          <p:cNvGraphicFramePr>
            <a:graphicFrameLocks noGrp="1"/>
          </p:cNvGraphicFramePr>
          <p:nvPr>
            <p:ph sz="half" idx="1"/>
            <p:extLst>
              <p:ext uri="{D42A27DB-BD31-4B8C-83A1-F6EECF244321}">
                <p14:modId xmlns:p14="http://schemas.microsoft.com/office/powerpoint/2010/main" val="3597244326"/>
              </p:ext>
            </p:extLst>
          </p:nvPr>
        </p:nvGraphicFramePr>
        <p:xfrm>
          <a:off x="2430379" y="1997242"/>
          <a:ext cx="4472071" cy="3914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03168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452479709"/>
              </p:ext>
            </p:extLst>
          </p:nvPr>
        </p:nvGraphicFramePr>
        <p:xfrm>
          <a:off x="1997243" y="192505"/>
          <a:ext cx="4917240" cy="4058987"/>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576138" y="4632158"/>
            <a:ext cx="5438274" cy="923330"/>
          </a:xfrm>
          <a:prstGeom prst="rect">
            <a:avLst/>
          </a:prstGeom>
          <a:noFill/>
        </p:spPr>
        <p:txBody>
          <a:bodyPr wrap="square" rtlCol="0">
            <a:spAutoFit/>
          </a:bodyPr>
          <a:lstStyle/>
          <a:p>
            <a:pPr algn="just"/>
            <a:r>
              <a:rPr lang="sl-SI" dirty="0"/>
              <a:t>k</a:t>
            </a:r>
            <a:r>
              <a:rPr lang="sl-SI" dirty="0" smtClean="0"/>
              <a:t>ar 41 devetošolcev je že pilo alkoholne pijače, od </a:t>
            </a:r>
            <a:r>
              <a:rPr lang="sl-SI" dirty="0"/>
              <a:t>tega 24 fantov in 17 </a:t>
            </a:r>
            <a:r>
              <a:rPr lang="sl-SI" dirty="0" smtClean="0"/>
              <a:t>deklet, kar predstavlja 91,1 % generacije</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3416677764"/>
              </p:ext>
            </p:extLst>
          </p:nvPr>
        </p:nvGraphicFramePr>
        <p:xfrm>
          <a:off x="7122696" y="312822"/>
          <a:ext cx="4800599" cy="4748881"/>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243010" y="5093823"/>
            <a:ext cx="4848726" cy="1477328"/>
          </a:xfrm>
          <a:prstGeom prst="rect">
            <a:avLst/>
          </a:prstGeom>
          <a:noFill/>
        </p:spPr>
        <p:txBody>
          <a:bodyPr wrap="square" rtlCol="0">
            <a:spAutoFit/>
          </a:bodyPr>
          <a:lstStyle/>
          <a:p>
            <a:pPr algn="just"/>
            <a:r>
              <a:rPr lang="sl-SI" dirty="0" smtClean="0"/>
              <a:t>36,5 % vseh učencev je največkrat poizkusilo pivo, 33,7 % vseh učencev je poizkusilo vino, 26 % pa žgano pijačo;</a:t>
            </a:r>
            <a:r>
              <a:rPr lang="sl-SI" dirty="0"/>
              <a:t> </a:t>
            </a:r>
            <a:r>
              <a:rPr lang="sl-SI" dirty="0" smtClean="0"/>
              <a:t>samo 3,8 % učencev še ni pilo alkoholnih pijač, in sicer 1 fant in 3 dekleta </a:t>
            </a:r>
            <a:endParaRPr lang="sl-SI" dirty="0"/>
          </a:p>
        </p:txBody>
      </p:sp>
    </p:spTree>
    <p:extLst>
      <p:ext uri="{BB962C8B-B14F-4D97-AF65-F5344CB8AC3E}">
        <p14:creationId xmlns:p14="http://schemas.microsoft.com/office/powerpoint/2010/main" val="2744757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3473765175"/>
              </p:ext>
            </p:extLst>
          </p:nvPr>
        </p:nvGraphicFramePr>
        <p:xfrm>
          <a:off x="1519655" y="537077"/>
          <a:ext cx="4688639" cy="4528218"/>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347537" y="5065295"/>
            <a:ext cx="4692316" cy="1200329"/>
          </a:xfrm>
          <a:prstGeom prst="rect">
            <a:avLst/>
          </a:prstGeom>
          <a:noFill/>
        </p:spPr>
        <p:txBody>
          <a:bodyPr wrap="square" rtlCol="0">
            <a:spAutoFit/>
          </a:bodyPr>
          <a:lstStyle/>
          <a:p>
            <a:pPr algn="just"/>
            <a:r>
              <a:rPr lang="sl-SI" dirty="0" smtClean="0"/>
              <a:t>72 % fantov in 60 % deklet pravi, da se še niso napili, medtem ko je kar 6 fantov in 6 deklet bilo že večkrat opitih</a:t>
            </a:r>
            <a:r>
              <a:rPr lang="sl-SI" dirty="0"/>
              <a:t>, </a:t>
            </a:r>
            <a:r>
              <a:rPr lang="sl-SI" dirty="0" smtClean="0"/>
              <a:t>1 fant in 2 dekleti pa enkrat</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120771526"/>
              </p:ext>
            </p:extLst>
          </p:nvPr>
        </p:nvGraphicFramePr>
        <p:xfrm>
          <a:off x="6448926" y="276729"/>
          <a:ext cx="5594684" cy="4535904"/>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6340641" y="4776537"/>
            <a:ext cx="5739063" cy="2031325"/>
          </a:xfrm>
          <a:prstGeom prst="rect">
            <a:avLst/>
          </a:prstGeom>
          <a:noFill/>
        </p:spPr>
        <p:txBody>
          <a:bodyPr wrap="square" rtlCol="0">
            <a:spAutoFit/>
          </a:bodyPr>
          <a:lstStyle/>
          <a:p>
            <a:pPr algn="just"/>
            <a:r>
              <a:rPr lang="sl-SI" dirty="0"/>
              <a:t>t</a:t>
            </a:r>
            <a:r>
              <a:rPr lang="sl-SI" dirty="0" smtClean="0"/>
              <a:t>ako fantje kot dekleta so najpogosteje nedovoljene substance poizkusili zaradi radovednosti in želje po zabavi, 1 fant in 1 dekle sta odgovorila, da je na to vplival pritisk družbe, prav tako 1 fant in 1 dekle, da je šlo za željo po dokazovanju, medtem ko 2 fanta in 1 dekle kot razlog navajajo osebne težave</a:t>
            </a:r>
            <a:endParaRPr lang="sl-SI" dirty="0"/>
          </a:p>
        </p:txBody>
      </p:sp>
    </p:spTree>
    <p:extLst>
      <p:ext uri="{BB962C8B-B14F-4D97-AF65-F5344CB8AC3E}">
        <p14:creationId xmlns:p14="http://schemas.microsoft.com/office/powerpoint/2010/main" val="428676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3854371294"/>
              </p:ext>
            </p:extLst>
          </p:nvPr>
        </p:nvGraphicFramePr>
        <p:xfrm>
          <a:off x="2117558" y="180474"/>
          <a:ext cx="4820988" cy="4684629"/>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684421" y="4944979"/>
            <a:ext cx="5089358" cy="1477328"/>
          </a:xfrm>
          <a:prstGeom prst="rect">
            <a:avLst/>
          </a:prstGeom>
          <a:noFill/>
        </p:spPr>
        <p:txBody>
          <a:bodyPr wrap="square" rtlCol="0">
            <a:spAutoFit/>
          </a:bodyPr>
          <a:lstStyle/>
          <a:p>
            <a:pPr algn="just"/>
            <a:r>
              <a:rPr lang="sl-SI" dirty="0" smtClean="0"/>
              <a:t>29 vseh učencev (več je deklet) nikoli ne sodeluje pri igrah na srečo, 14 učencev sodeluje občasno (veliko več fantov kot deklet), 2 fanta pa redno sodelujeta pri igrah na srečo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2472000977"/>
              </p:ext>
            </p:extLst>
          </p:nvPr>
        </p:nvGraphicFramePr>
        <p:xfrm>
          <a:off x="7170821" y="240632"/>
          <a:ext cx="4728410" cy="4584031"/>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062537" y="4944979"/>
            <a:ext cx="4969042" cy="1754326"/>
          </a:xfrm>
          <a:prstGeom prst="rect">
            <a:avLst/>
          </a:prstGeom>
          <a:noFill/>
        </p:spPr>
        <p:txBody>
          <a:bodyPr wrap="square" rtlCol="0">
            <a:spAutoFit/>
          </a:bodyPr>
          <a:lstStyle/>
          <a:p>
            <a:pPr algn="just"/>
            <a:r>
              <a:rPr lang="sl-SI" dirty="0"/>
              <a:t>n</a:t>
            </a:r>
            <a:r>
              <a:rPr lang="sl-SI" dirty="0" smtClean="0"/>
              <a:t>ajveč devetošolcev (8 fantov in 1 dekle) igra športne stave in e-stave, pogosto kupijo tudi loto listek (3 fantje in 1 dekle), 1 fant sodeluje tudi pri igranju pokra, 63 % vseh devetošolcev pa iger na srečo ne igra</a:t>
            </a:r>
            <a:endParaRPr lang="sl-SI" dirty="0"/>
          </a:p>
        </p:txBody>
      </p:sp>
    </p:spTree>
    <p:extLst>
      <p:ext uri="{BB962C8B-B14F-4D97-AF65-F5344CB8AC3E}">
        <p14:creationId xmlns:p14="http://schemas.microsoft.com/office/powerpoint/2010/main" val="2286385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4197034341"/>
              </p:ext>
            </p:extLst>
          </p:nvPr>
        </p:nvGraphicFramePr>
        <p:xfrm>
          <a:off x="2093495" y="144379"/>
          <a:ext cx="4448008" cy="5069639"/>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287379" y="5107541"/>
            <a:ext cx="5281863" cy="1754326"/>
          </a:xfrm>
          <a:prstGeom prst="rect">
            <a:avLst/>
          </a:prstGeom>
          <a:noFill/>
        </p:spPr>
        <p:txBody>
          <a:bodyPr wrap="square" rtlCol="0">
            <a:spAutoFit/>
          </a:bodyPr>
          <a:lstStyle/>
          <a:p>
            <a:pPr algn="just"/>
            <a:r>
              <a:rPr lang="sl-SI" dirty="0" smtClean="0"/>
              <a:t>52 % fantov največ časa na spletnih družabnih omrežjih preživi 30 minut dnevno, medtem ko je 35 % deklet na družabnih portalih 1 uro dnevno; 2 učenca in 4 učenke so na družabnih omrežjih aktivno prijavljeni več kot 3 ure dnevno</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2599247154"/>
              </p:ext>
            </p:extLst>
          </p:nvPr>
        </p:nvGraphicFramePr>
        <p:xfrm>
          <a:off x="7179344" y="204537"/>
          <a:ext cx="4840204" cy="4740442"/>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6665495" y="4969042"/>
            <a:ext cx="5438273" cy="1477328"/>
          </a:xfrm>
          <a:prstGeom prst="rect">
            <a:avLst/>
          </a:prstGeom>
          <a:noFill/>
        </p:spPr>
        <p:txBody>
          <a:bodyPr wrap="square" rtlCol="0">
            <a:spAutoFit/>
          </a:bodyPr>
          <a:lstStyle/>
          <a:p>
            <a:pPr algn="just"/>
            <a:r>
              <a:rPr lang="sl-SI" dirty="0" smtClean="0"/>
              <a:t>21 učenk in učencev ne posega po hrani, ko niso lačni, 19 učenk in učencev (12 fantov in 7 deklet) včasih jé, čeprav ne čutijo lakote, 2 fanta in 3 dekleta pa priznavajo, da v primeru osamljenosti in potrtosti iščejo uteho v hrani</a:t>
            </a:r>
            <a:endParaRPr lang="sl-SI" dirty="0"/>
          </a:p>
        </p:txBody>
      </p:sp>
    </p:spTree>
    <p:extLst>
      <p:ext uri="{BB962C8B-B14F-4D97-AF65-F5344CB8AC3E}">
        <p14:creationId xmlns:p14="http://schemas.microsoft.com/office/powerpoint/2010/main" val="235922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493631048"/>
              </p:ext>
            </p:extLst>
          </p:nvPr>
        </p:nvGraphicFramePr>
        <p:xfrm>
          <a:off x="2249905" y="216569"/>
          <a:ext cx="4652545" cy="4824664"/>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528011" y="5197642"/>
            <a:ext cx="5366084" cy="1200329"/>
          </a:xfrm>
          <a:prstGeom prst="rect">
            <a:avLst/>
          </a:prstGeom>
          <a:noFill/>
        </p:spPr>
        <p:txBody>
          <a:bodyPr wrap="square" rtlCol="0">
            <a:spAutoFit/>
          </a:bodyPr>
          <a:lstStyle/>
          <a:p>
            <a:pPr algn="just"/>
            <a:r>
              <a:rPr lang="sl-SI" dirty="0" smtClean="0"/>
              <a:t>95,5 % devetošolcev se po obroku ne sili k bruhanju, ne jemlje odvajal ali intenzivno telovadi, medtem ko 1 učenec in 1 učenka to počneta</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3368679271"/>
              </p:ext>
            </p:extLst>
          </p:nvPr>
        </p:nvGraphicFramePr>
        <p:xfrm>
          <a:off x="7299659" y="252663"/>
          <a:ext cx="4792078" cy="4652629"/>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134727" y="5197642"/>
            <a:ext cx="4860758" cy="1200329"/>
          </a:xfrm>
          <a:prstGeom prst="rect">
            <a:avLst/>
          </a:prstGeom>
          <a:noFill/>
        </p:spPr>
        <p:txBody>
          <a:bodyPr wrap="square" rtlCol="0">
            <a:spAutoFit/>
          </a:bodyPr>
          <a:lstStyle/>
          <a:p>
            <a:pPr algn="just"/>
            <a:r>
              <a:rPr lang="sl-SI" dirty="0" smtClean="0"/>
              <a:t>2 fanta in 2 dekleti so si že namerno povzročali fizično bolečino, 23 fantov in 18 deklet pa sami sebi niso namerno povzročali kakršnihkoli poškodb</a:t>
            </a:r>
            <a:endParaRPr lang="sl-SI" dirty="0"/>
          </a:p>
        </p:txBody>
      </p:sp>
    </p:spTree>
    <p:extLst>
      <p:ext uri="{BB962C8B-B14F-4D97-AF65-F5344CB8AC3E}">
        <p14:creationId xmlns:p14="http://schemas.microsoft.com/office/powerpoint/2010/main" val="2701975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28411" y="227068"/>
            <a:ext cx="3453063" cy="663269"/>
          </a:xfrm>
        </p:spPr>
        <p:txBody>
          <a:bodyPr/>
          <a:lstStyle/>
          <a:p>
            <a:pPr algn="ctr"/>
            <a:r>
              <a:rPr lang="sl-SI" dirty="0" smtClean="0"/>
              <a:t>SKLEP</a:t>
            </a:r>
            <a:endParaRPr lang="sl-SI" dirty="0"/>
          </a:p>
        </p:txBody>
      </p:sp>
      <p:sp>
        <p:nvSpPr>
          <p:cNvPr id="3" name="Označba mesta vsebine 2"/>
          <p:cNvSpPr>
            <a:spLocks noGrp="1"/>
          </p:cNvSpPr>
          <p:nvPr>
            <p:ph idx="1"/>
          </p:nvPr>
        </p:nvSpPr>
        <p:spPr>
          <a:xfrm>
            <a:off x="2225841" y="890337"/>
            <a:ext cx="9685421" cy="5787189"/>
          </a:xfrm>
        </p:spPr>
        <p:txBody>
          <a:bodyPr>
            <a:normAutofit lnSpcReduction="10000"/>
          </a:bodyPr>
          <a:lstStyle/>
          <a:p>
            <a:pPr algn="just">
              <a:buFont typeface="Wingdings" panose="05000000000000000000" pitchFamily="2" charset="2"/>
              <a:buChar char="§"/>
            </a:pPr>
            <a:endParaRPr lang="sl-SI" sz="2800" dirty="0" smtClean="0"/>
          </a:p>
          <a:p>
            <a:pPr algn="just">
              <a:buFont typeface="Wingdings" panose="05000000000000000000" pitchFamily="2" charset="2"/>
              <a:buChar char="§"/>
            </a:pPr>
            <a:r>
              <a:rPr lang="sl-SI" sz="2800" dirty="0" smtClean="0"/>
              <a:t>Hipotezo o kajenju marihuane med devetošolci smo POTRDILI, saj kar 20 % vseh devetošolcev navaja, da so marihuano že poizkusili (6 fantov in 3 dekleta).</a:t>
            </a:r>
          </a:p>
          <a:p>
            <a:pPr algn="just">
              <a:buFont typeface="Wingdings" panose="05000000000000000000" pitchFamily="2" charset="2"/>
              <a:buChar char="§"/>
            </a:pPr>
            <a:endParaRPr lang="sl-SI" sz="2800" dirty="0" smtClean="0"/>
          </a:p>
          <a:p>
            <a:pPr algn="just">
              <a:buFont typeface="Wingdings" panose="05000000000000000000" pitchFamily="2" charset="2"/>
              <a:buChar char="§"/>
            </a:pPr>
            <a:endParaRPr lang="sl-SI" sz="2800" dirty="0"/>
          </a:p>
          <a:p>
            <a:pPr algn="just">
              <a:buFont typeface="Wingdings" panose="05000000000000000000" pitchFamily="2" charset="2"/>
              <a:buChar char="§"/>
            </a:pPr>
            <a:r>
              <a:rPr lang="sl-SI" sz="2800" dirty="0" smtClean="0"/>
              <a:t>POTRDILI smo hipotezo, da fantje pogosteje sodelujejo pri igrah na srečo, saj se je izkazalo, da kar 52 % fantov redno ali občasno igra igre na srečo, medtem ko 15 % deklet igre na srečo igra občasno. Prav tako smo POTRDILI hipotezo, da fantje najpogosteje sodelujejo pri športnih stavah in e- stavah (30,8 %).   </a:t>
            </a:r>
            <a:endParaRPr lang="sl-SI" sz="2800" dirty="0"/>
          </a:p>
        </p:txBody>
      </p:sp>
    </p:spTree>
    <p:extLst>
      <p:ext uri="{BB962C8B-B14F-4D97-AF65-F5344CB8AC3E}">
        <p14:creationId xmlns:p14="http://schemas.microsoft.com/office/powerpoint/2010/main" val="1009649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rot="19782012">
            <a:off x="1010609" y="2431672"/>
            <a:ext cx="8305586" cy="1299949"/>
          </a:xfrm>
        </p:spPr>
        <p:txBody>
          <a:bodyPr>
            <a:normAutofit fontScale="90000"/>
          </a:bodyPr>
          <a:lstStyle/>
          <a:p>
            <a:pPr algn="ctr"/>
            <a:r>
              <a:rPr lang="sl-SI" sz="4000" b="1" dirty="0" smtClean="0"/>
              <a:t>SKUPNI PREGLED PODATKOV – </a:t>
            </a:r>
            <a:br>
              <a:rPr lang="sl-SI" sz="4000" b="1" dirty="0" smtClean="0"/>
            </a:br>
            <a:r>
              <a:rPr lang="sl-SI" sz="4000" b="1" dirty="0" smtClean="0"/>
              <a:t>3. TRIADA</a:t>
            </a:r>
            <a:endParaRPr lang="sl-SI" sz="4000" b="1" dirty="0"/>
          </a:p>
        </p:txBody>
      </p:sp>
      <p:pic>
        <p:nvPicPr>
          <p:cNvPr id="1026" name="Picture 2" descr="http://www.scpet.net/attach/news/213/4951046_s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674" y="2625717"/>
            <a:ext cx="5759283" cy="40665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33835"/>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4" y="299257"/>
            <a:ext cx="8911687" cy="927964"/>
          </a:xfrm>
        </p:spPr>
        <p:txBody>
          <a:bodyPr/>
          <a:lstStyle/>
          <a:p>
            <a:pPr algn="ctr"/>
            <a:r>
              <a:rPr lang="sl-SI" dirty="0" smtClean="0"/>
              <a:t>7. – 9. RAZRED (N = 131)</a:t>
            </a:r>
            <a:endParaRPr lang="sl-SI" dirty="0"/>
          </a:p>
        </p:txBody>
      </p:sp>
      <p:sp>
        <p:nvSpPr>
          <p:cNvPr id="4" name="Označba mesta vsebine 3"/>
          <p:cNvSpPr>
            <a:spLocks noGrp="1"/>
          </p:cNvSpPr>
          <p:nvPr>
            <p:ph sz="half" idx="2"/>
          </p:nvPr>
        </p:nvSpPr>
        <p:spPr>
          <a:xfrm>
            <a:off x="6918158" y="2126222"/>
            <a:ext cx="5089357" cy="3777622"/>
          </a:xfrm>
        </p:spPr>
        <p:txBody>
          <a:bodyPr>
            <a:normAutofit/>
          </a:bodyPr>
          <a:lstStyle/>
          <a:p>
            <a:pPr algn="just">
              <a:buFont typeface="Wingdings" panose="05000000000000000000" pitchFamily="2" charset="2"/>
              <a:buChar char="§"/>
            </a:pPr>
            <a:r>
              <a:rPr lang="sl-SI" sz="2800" dirty="0"/>
              <a:t>v</a:t>
            </a:r>
            <a:r>
              <a:rPr lang="sl-SI" sz="2800" dirty="0" smtClean="0"/>
              <a:t> 3. triadi je 147 učenk in učencev</a:t>
            </a:r>
          </a:p>
          <a:p>
            <a:pPr algn="just">
              <a:buFont typeface="Wingdings" panose="05000000000000000000" pitchFamily="2" charset="2"/>
              <a:buChar char="§"/>
            </a:pPr>
            <a:endParaRPr lang="sl-SI" sz="2800" dirty="0" smtClean="0"/>
          </a:p>
          <a:p>
            <a:pPr algn="just">
              <a:buFont typeface="Wingdings" panose="05000000000000000000" pitchFamily="2" charset="2"/>
              <a:buChar char="§"/>
            </a:pPr>
            <a:r>
              <a:rPr lang="sl-SI" sz="2800" dirty="0"/>
              <a:t>v</a:t>
            </a:r>
            <a:r>
              <a:rPr lang="sl-SI" sz="2800" dirty="0" smtClean="0"/>
              <a:t> raziskavi je sodelovalo 131 učencev - 69 fantov in 62 deklet</a:t>
            </a:r>
            <a:endParaRPr lang="sl-SI" sz="2800" dirty="0"/>
          </a:p>
        </p:txBody>
      </p:sp>
      <p:graphicFrame>
        <p:nvGraphicFramePr>
          <p:cNvPr id="5" name="Označba mesta vsebine 4"/>
          <p:cNvGraphicFramePr>
            <a:graphicFrameLocks noGrp="1"/>
          </p:cNvGraphicFramePr>
          <p:nvPr>
            <p:ph sz="half" idx="1"/>
            <p:extLst>
              <p:ext uri="{D42A27DB-BD31-4B8C-83A1-F6EECF244321}">
                <p14:modId xmlns:p14="http://schemas.microsoft.com/office/powerpoint/2010/main" val="2140328740"/>
              </p:ext>
            </p:extLst>
          </p:nvPr>
        </p:nvGraphicFramePr>
        <p:xfrm>
          <a:off x="2165685" y="1744579"/>
          <a:ext cx="4736766" cy="4167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5783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848726" y="239100"/>
            <a:ext cx="3525253" cy="819679"/>
          </a:xfrm>
        </p:spPr>
        <p:txBody>
          <a:bodyPr/>
          <a:lstStyle/>
          <a:p>
            <a:pPr algn="ctr"/>
            <a:r>
              <a:rPr lang="sl-SI" dirty="0" smtClean="0"/>
              <a:t>HIPOTEZE</a:t>
            </a:r>
            <a:endParaRPr lang="sl-SI" dirty="0"/>
          </a:p>
        </p:txBody>
      </p:sp>
      <p:sp>
        <p:nvSpPr>
          <p:cNvPr id="3" name="Označba mesta vsebine 2"/>
          <p:cNvSpPr>
            <a:spLocks noGrp="1"/>
          </p:cNvSpPr>
          <p:nvPr>
            <p:ph idx="1"/>
          </p:nvPr>
        </p:nvSpPr>
        <p:spPr>
          <a:xfrm>
            <a:off x="2021305" y="1155032"/>
            <a:ext cx="9914021" cy="5462336"/>
          </a:xfrm>
        </p:spPr>
        <p:txBody>
          <a:bodyPr>
            <a:normAutofit/>
          </a:bodyPr>
          <a:lstStyle/>
          <a:p>
            <a:pPr algn="just">
              <a:buFont typeface="Wingdings" panose="05000000000000000000" pitchFamily="2" charset="2"/>
              <a:buChar char="§"/>
            </a:pPr>
            <a:endParaRPr lang="sl-SI" sz="2800" dirty="0" smtClean="0"/>
          </a:p>
          <a:p>
            <a:pPr algn="just">
              <a:buFont typeface="Wingdings" panose="05000000000000000000" pitchFamily="2" charset="2"/>
              <a:buChar char="§"/>
            </a:pPr>
            <a:r>
              <a:rPr lang="sl-SI" sz="2800" dirty="0" smtClean="0"/>
              <a:t>Predpostavljamo, da bodo učenci 3. triade razlog za zlorabo nedovoljenih substanc največkrat našli v radovednosti in želji po zabavi.  </a:t>
            </a:r>
          </a:p>
          <a:p>
            <a:pPr algn="just">
              <a:buFont typeface="Wingdings" panose="05000000000000000000" pitchFamily="2" charset="2"/>
              <a:buChar char="§"/>
            </a:pPr>
            <a:endParaRPr lang="sl-SI" sz="2800" dirty="0" smtClean="0"/>
          </a:p>
          <a:p>
            <a:pPr algn="just">
              <a:buFont typeface="Wingdings" panose="05000000000000000000" pitchFamily="2" charset="2"/>
              <a:buChar char="§"/>
            </a:pPr>
            <a:endParaRPr lang="sl-SI" sz="2800" dirty="0"/>
          </a:p>
          <a:p>
            <a:pPr algn="just">
              <a:buFont typeface="Wingdings" panose="05000000000000000000" pitchFamily="2" charset="2"/>
              <a:buChar char="§"/>
            </a:pPr>
            <a:r>
              <a:rPr lang="sl-SI" sz="2800" dirty="0" smtClean="0"/>
              <a:t>Predpostavljamo, da velika večina učencev 3. triade ni poizkusila marihuane</a:t>
            </a:r>
            <a:r>
              <a:rPr lang="sl-SI" sz="2800" dirty="0"/>
              <a:t>.</a:t>
            </a:r>
          </a:p>
        </p:txBody>
      </p:sp>
    </p:spTree>
    <p:extLst>
      <p:ext uri="{BB962C8B-B14F-4D97-AF65-F5344CB8AC3E}">
        <p14:creationId xmlns:p14="http://schemas.microsoft.com/office/powerpoint/2010/main" val="1553912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979762464"/>
              </p:ext>
            </p:extLst>
          </p:nvPr>
        </p:nvGraphicFramePr>
        <p:xfrm>
          <a:off x="2324519" y="237096"/>
          <a:ext cx="4473324" cy="4286777"/>
        </p:xfrm>
        <a:graphic>
          <a:graphicData uri="http://schemas.openxmlformats.org/drawingml/2006/chart">
            <c:chart xmlns:c="http://schemas.openxmlformats.org/drawingml/2006/chart" xmlns:r="http://schemas.openxmlformats.org/officeDocument/2006/relationships" r:id="rId2"/>
          </a:graphicData>
        </a:graphic>
      </p:graphicFrame>
      <p:sp>
        <p:nvSpPr>
          <p:cNvPr id="11" name="PoljeZBesedilom 10"/>
          <p:cNvSpPr txBox="1"/>
          <p:nvPr/>
        </p:nvSpPr>
        <p:spPr>
          <a:xfrm>
            <a:off x="1552075" y="4846479"/>
            <a:ext cx="5317958" cy="1477328"/>
          </a:xfrm>
          <a:prstGeom prst="rect">
            <a:avLst/>
          </a:prstGeom>
          <a:noFill/>
        </p:spPr>
        <p:txBody>
          <a:bodyPr wrap="square" rtlCol="0">
            <a:spAutoFit/>
          </a:bodyPr>
          <a:lstStyle/>
          <a:p>
            <a:pPr algn="just"/>
            <a:r>
              <a:rPr lang="sl-SI" dirty="0" smtClean="0"/>
              <a:t>79,4 % učencev 3. triade (104 učenci - 52 fantov in 52 deklet) še ni kadilo, medtem ko je 20,6 % učencev svoj prvi cigaret že prižgalo, od tega 17 fantov in 10 deklet (skupaj 27 učencev)</a:t>
            </a:r>
            <a:endParaRPr lang="sl-SI" dirty="0"/>
          </a:p>
        </p:txBody>
      </p:sp>
      <p:graphicFrame>
        <p:nvGraphicFramePr>
          <p:cNvPr id="12" name="Označba mesta vsebine 11"/>
          <p:cNvGraphicFramePr>
            <a:graphicFrameLocks noGrp="1"/>
          </p:cNvGraphicFramePr>
          <p:nvPr>
            <p:ph sz="half" idx="2"/>
            <p:extLst>
              <p:ext uri="{D42A27DB-BD31-4B8C-83A1-F6EECF244321}">
                <p14:modId xmlns:p14="http://schemas.microsoft.com/office/powerpoint/2010/main" val="3450738526"/>
              </p:ext>
            </p:extLst>
          </p:nvPr>
        </p:nvGraphicFramePr>
        <p:xfrm>
          <a:off x="7190747" y="216568"/>
          <a:ext cx="4743951" cy="4183397"/>
        </p:xfrm>
        <a:graphic>
          <a:graphicData uri="http://schemas.openxmlformats.org/drawingml/2006/chart">
            <c:chart xmlns:c="http://schemas.openxmlformats.org/drawingml/2006/chart" xmlns:r="http://schemas.openxmlformats.org/officeDocument/2006/relationships" r:id="rId3"/>
          </a:graphicData>
        </a:graphic>
      </p:graphicFrame>
      <p:sp>
        <p:nvSpPr>
          <p:cNvPr id="13" name="PoljeZBesedilom 12"/>
          <p:cNvSpPr txBox="1"/>
          <p:nvPr/>
        </p:nvSpPr>
        <p:spPr>
          <a:xfrm>
            <a:off x="7190748" y="4644189"/>
            <a:ext cx="4816768" cy="1754326"/>
          </a:xfrm>
          <a:prstGeom prst="rect">
            <a:avLst/>
          </a:prstGeom>
          <a:noFill/>
        </p:spPr>
        <p:txBody>
          <a:bodyPr wrap="square" rtlCol="0">
            <a:spAutoFit/>
          </a:bodyPr>
          <a:lstStyle/>
          <a:p>
            <a:pPr algn="just"/>
            <a:r>
              <a:rPr lang="sl-SI" dirty="0" smtClean="0"/>
              <a:t>8 vseh učenk in učencev je bilo ob prvi pokajeni cigareti starih 14 let, prav tako 8 jih je svoj prvi cigaret prižgalo, ko so bili stari 13 let, 7 učencev je skadilo prvi cigaret pri 12-ih letih, 4 pa navajajo, da so prvi cigaret pokadili v starosti 10-ih let</a:t>
            </a:r>
            <a:endParaRPr lang="sl-SI" dirty="0"/>
          </a:p>
        </p:txBody>
      </p:sp>
    </p:spTree>
    <p:extLst>
      <p:ext uri="{BB962C8B-B14F-4D97-AF65-F5344CB8AC3E}">
        <p14:creationId xmlns:p14="http://schemas.microsoft.com/office/powerpoint/2010/main" val="2009265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314" y="275194"/>
            <a:ext cx="8911687" cy="603111"/>
          </a:xfrm>
        </p:spPr>
        <p:txBody>
          <a:bodyPr>
            <a:normAutofit fontScale="90000"/>
          </a:bodyPr>
          <a:lstStyle/>
          <a:p>
            <a:pPr algn="ctr"/>
            <a:r>
              <a:rPr lang="sl-SI" dirty="0" smtClean="0"/>
              <a:t>HIPOTEZE</a:t>
            </a:r>
            <a:endParaRPr lang="sl-SI" dirty="0"/>
          </a:p>
        </p:txBody>
      </p:sp>
      <p:sp>
        <p:nvSpPr>
          <p:cNvPr id="3" name="Označba mesta vsebine 2"/>
          <p:cNvSpPr>
            <a:spLocks noGrp="1"/>
          </p:cNvSpPr>
          <p:nvPr>
            <p:ph idx="1"/>
          </p:nvPr>
        </p:nvSpPr>
        <p:spPr>
          <a:xfrm>
            <a:off x="1395663" y="1227221"/>
            <a:ext cx="10563725" cy="5390147"/>
          </a:xfrm>
        </p:spPr>
        <p:txBody>
          <a:bodyPr/>
          <a:lstStyle/>
          <a:p>
            <a:pPr algn="ctr">
              <a:buFont typeface="Wingdings" panose="05000000000000000000" pitchFamily="2" charset="2"/>
              <a:buChar char="§"/>
            </a:pPr>
            <a:endParaRPr lang="sl-SI" sz="2800" dirty="0" smtClean="0"/>
          </a:p>
          <a:p>
            <a:pPr algn="just">
              <a:buFont typeface="Wingdings" panose="05000000000000000000" pitchFamily="2" charset="2"/>
              <a:buChar char="§"/>
            </a:pPr>
            <a:r>
              <a:rPr lang="sl-SI" sz="2800" dirty="0" smtClean="0"/>
              <a:t>Predpostavljamo, da velika večina učencev v 7. razredu še ni poizkusila alkoholnih pijač.</a:t>
            </a:r>
          </a:p>
          <a:p>
            <a:pPr algn="just">
              <a:buFont typeface="Wingdings" panose="05000000000000000000" pitchFamily="2" charset="2"/>
              <a:buChar char="§"/>
            </a:pPr>
            <a:endParaRPr lang="sl-SI" sz="2800" dirty="0" smtClean="0"/>
          </a:p>
          <a:p>
            <a:pPr algn="just">
              <a:buFont typeface="Wingdings" panose="05000000000000000000" pitchFamily="2" charset="2"/>
              <a:buChar char="§"/>
            </a:pPr>
            <a:endParaRPr lang="sl-SI" sz="2800" dirty="0"/>
          </a:p>
          <a:p>
            <a:pPr algn="just">
              <a:buFont typeface="Wingdings" panose="05000000000000000000" pitchFamily="2" charset="2"/>
              <a:buChar char="§"/>
            </a:pPr>
            <a:r>
              <a:rPr lang="sl-SI" sz="2800" dirty="0" smtClean="0"/>
              <a:t>Predpostavljamo, da sedmošolci ne igrajo iger na srečo.</a:t>
            </a:r>
          </a:p>
          <a:p>
            <a:pPr algn="ctr">
              <a:buFont typeface="Wingdings" panose="05000000000000000000" pitchFamily="2" charset="2"/>
              <a:buChar char="§"/>
            </a:pPr>
            <a:endParaRPr lang="sl-SI" sz="2800" dirty="0"/>
          </a:p>
          <a:p>
            <a:pPr algn="ctr">
              <a:buFont typeface="Wingdings" panose="05000000000000000000" pitchFamily="2" charset="2"/>
              <a:buChar char="§"/>
            </a:pPr>
            <a:endParaRPr lang="sl-SI" sz="2800" dirty="0" smtClean="0"/>
          </a:p>
          <a:p>
            <a:pPr algn="just">
              <a:buFont typeface="Wingdings" panose="05000000000000000000" pitchFamily="2" charset="2"/>
              <a:buChar char="§"/>
            </a:pPr>
            <a:r>
              <a:rPr lang="sl-SI" sz="2800" dirty="0" smtClean="0"/>
              <a:t>Predpostavljamo, da še nihče ni kadil marihuane.</a:t>
            </a:r>
          </a:p>
          <a:p>
            <a:pPr>
              <a:buFont typeface="Wingdings" panose="05000000000000000000" pitchFamily="2" charset="2"/>
              <a:buChar char="§"/>
            </a:pPr>
            <a:endParaRPr lang="sl-SI" dirty="0"/>
          </a:p>
          <a:p>
            <a:pPr>
              <a:buFont typeface="Wingdings" panose="05000000000000000000" pitchFamily="2" charset="2"/>
              <a:buChar char="§"/>
            </a:pPr>
            <a:endParaRPr lang="sl-SI" dirty="0"/>
          </a:p>
        </p:txBody>
      </p:sp>
    </p:spTree>
    <p:extLst>
      <p:ext uri="{BB962C8B-B14F-4D97-AF65-F5344CB8AC3E}">
        <p14:creationId xmlns:p14="http://schemas.microsoft.com/office/powerpoint/2010/main" val="2553931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465325680"/>
              </p:ext>
            </p:extLst>
          </p:nvPr>
        </p:nvGraphicFramePr>
        <p:xfrm>
          <a:off x="1949116" y="204536"/>
          <a:ext cx="4929271" cy="4596064"/>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359568" y="4920916"/>
            <a:ext cx="5570621" cy="1477328"/>
          </a:xfrm>
          <a:prstGeom prst="rect">
            <a:avLst/>
          </a:prstGeom>
          <a:noFill/>
        </p:spPr>
        <p:txBody>
          <a:bodyPr wrap="square" rtlCol="0">
            <a:spAutoFit/>
          </a:bodyPr>
          <a:lstStyle/>
          <a:p>
            <a:pPr algn="just"/>
            <a:r>
              <a:rPr lang="sl-SI" dirty="0"/>
              <a:t>i</a:t>
            </a:r>
            <a:r>
              <a:rPr lang="sl-SI" dirty="0" smtClean="0"/>
              <a:t>zmed 27-ih učencev, ki so odgovorili, da so že pokadili kakšen cigaret, je sedaj aktivnih 12 kadilcev, od tega jih 11 navaja, da pokadijo manj kot eno škatlico dnevno, 1 fant pa bi naj dnevno pokadil več kot eno škatlico cigaret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2992376234"/>
              </p:ext>
            </p:extLst>
          </p:nvPr>
        </p:nvGraphicFramePr>
        <p:xfrm>
          <a:off x="7098632" y="336884"/>
          <a:ext cx="4788568" cy="4171366"/>
        </p:xfrm>
        <a:graphic>
          <a:graphicData uri="http://schemas.openxmlformats.org/drawingml/2006/chart">
            <c:chart xmlns:c="http://schemas.openxmlformats.org/drawingml/2006/chart" xmlns:r="http://schemas.openxmlformats.org/officeDocument/2006/relationships" r:id="rId3"/>
          </a:graphicData>
        </a:graphic>
      </p:graphicFrame>
      <p:sp>
        <p:nvSpPr>
          <p:cNvPr id="2" name="PoljeZBesedilom 1"/>
          <p:cNvSpPr txBox="1"/>
          <p:nvPr/>
        </p:nvSpPr>
        <p:spPr>
          <a:xfrm>
            <a:off x="7218947" y="4800600"/>
            <a:ext cx="4776537" cy="1200329"/>
          </a:xfrm>
          <a:prstGeom prst="rect">
            <a:avLst/>
          </a:prstGeom>
          <a:noFill/>
        </p:spPr>
        <p:txBody>
          <a:bodyPr wrap="square" rtlCol="0">
            <a:spAutoFit/>
          </a:bodyPr>
          <a:lstStyle/>
          <a:p>
            <a:pPr algn="just"/>
            <a:r>
              <a:rPr lang="sl-SI" dirty="0" smtClean="0"/>
              <a:t>11,6 % učencev (8 fantov) in 4,8 % učenk (3 dekleta) je že kadilo marihuano, medtem ko 120 vseh učenk in učencev marihuane oziroma trave ni kadilo </a:t>
            </a:r>
            <a:endParaRPr lang="sl-SI" dirty="0"/>
          </a:p>
        </p:txBody>
      </p:sp>
    </p:spTree>
    <p:extLst>
      <p:ext uri="{BB962C8B-B14F-4D97-AF65-F5344CB8AC3E}">
        <p14:creationId xmlns:p14="http://schemas.microsoft.com/office/powerpoint/2010/main" val="1572588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289593865"/>
              </p:ext>
            </p:extLst>
          </p:nvPr>
        </p:nvGraphicFramePr>
        <p:xfrm>
          <a:off x="1804737" y="376988"/>
          <a:ext cx="5197641" cy="4291265"/>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744579" y="4908884"/>
            <a:ext cx="4969042" cy="1477328"/>
          </a:xfrm>
          <a:prstGeom prst="rect">
            <a:avLst/>
          </a:prstGeom>
          <a:noFill/>
        </p:spPr>
        <p:txBody>
          <a:bodyPr wrap="square" rtlCol="0">
            <a:spAutoFit/>
          </a:bodyPr>
          <a:lstStyle/>
          <a:p>
            <a:pPr algn="just"/>
            <a:r>
              <a:rPr lang="sl-SI" dirty="0" smtClean="0"/>
              <a:t>5 učencev in 3 učenke so marihuano poizkusili samo enkrat, 1 učenec kadi marihuano enkrat na teden, 2 pa priznavata, da travo kadita nekajkrat na mesec</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392360992"/>
              </p:ext>
            </p:extLst>
          </p:nvPr>
        </p:nvGraphicFramePr>
        <p:xfrm>
          <a:off x="7227469" y="192505"/>
          <a:ext cx="4695825" cy="4559969"/>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6966284" y="5047383"/>
            <a:ext cx="4981073" cy="1477328"/>
          </a:xfrm>
          <a:prstGeom prst="rect">
            <a:avLst/>
          </a:prstGeom>
          <a:noFill/>
        </p:spPr>
        <p:txBody>
          <a:bodyPr wrap="square" rtlCol="0">
            <a:spAutoFit/>
          </a:bodyPr>
          <a:lstStyle/>
          <a:p>
            <a:pPr algn="just"/>
            <a:r>
              <a:rPr lang="sl-SI" dirty="0"/>
              <a:t>o</a:t>
            </a:r>
            <a:r>
              <a:rPr lang="sl-SI" dirty="0" smtClean="0"/>
              <a:t>d 131 učencev je 129 takšnih, ki ni poizkusilo nobene od navedenih drog, medtem ko je 1 učenec poizkusil heroin, 1 pa je odgovoril, da je poizkusil drogo </a:t>
            </a:r>
            <a:r>
              <a:rPr lang="sl-SI" dirty="0" err="1" smtClean="0"/>
              <a:t>speed</a:t>
            </a:r>
            <a:endParaRPr lang="sl-SI" dirty="0"/>
          </a:p>
        </p:txBody>
      </p:sp>
    </p:spTree>
    <p:extLst>
      <p:ext uri="{BB962C8B-B14F-4D97-AF65-F5344CB8AC3E}">
        <p14:creationId xmlns:p14="http://schemas.microsoft.com/office/powerpoint/2010/main" val="3352319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173792688"/>
              </p:ext>
            </p:extLst>
          </p:nvPr>
        </p:nvGraphicFramePr>
        <p:xfrm>
          <a:off x="1913022" y="216569"/>
          <a:ext cx="4845050" cy="4528218"/>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407695" y="5089358"/>
            <a:ext cx="5245768" cy="923330"/>
          </a:xfrm>
          <a:prstGeom prst="rect">
            <a:avLst/>
          </a:prstGeom>
          <a:noFill/>
        </p:spPr>
        <p:txBody>
          <a:bodyPr wrap="square" rtlCol="0">
            <a:spAutoFit/>
          </a:bodyPr>
          <a:lstStyle/>
          <a:p>
            <a:pPr algn="just"/>
            <a:r>
              <a:rPr lang="sl-SI" dirty="0"/>
              <a:t>v</a:t>
            </a:r>
            <a:r>
              <a:rPr lang="sl-SI" dirty="0" smtClean="0"/>
              <a:t>elika večina vseh učencev 3. triade (74,8 %) je že poizkusila alkoholne pijače, medtem ko 25,2 % učencev alkohola še ni poizkusilo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3684768728"/>
              </p:ext>
            </p:extLst>
          </p:nvPr>
        </p:nvGraphicFramePr>
        <p:xfrm>
          <a:off x="6894095" y="252663"/>
          <a:ext cx="5017167" cy="4363871"/>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6894095" y="4549676"/>
            <a:ext cx="5149516" cy="2308324"/>
          </a:xfrm>
          <a:prstGeom prst="rect">
            <a:avLst/>
          </a:prstGeom>
          <a:noFill/>
        </p:spPr>
        <p:txBody>
          <a:bodyPr wrap="square" rtlCol="0">
            <a:spAutoFit/>
          </a:bodyPr>
          <a:lstStyle/>
          <a:p>
            <a:pPr algn="just"/>
            <a:r>
              <a:rPr lang="sl-SI" dirty="0"/>
              <a:t>t</a:t>
            </a:r>
            <a:r>
              <a:rPr lang="sl-SI" dirty="0" smtClean="0"/>
              <a:t>ako pivo kot tudi vino in žgano pijačo so pogosteje poizkušali fantje, medtem ko so dekleta v večji meri obkrožila odgovor, da alkoholnih pijač ne pijejo, a je ta razlika zanemarljiva, saj so splošno gledano tudi dekleta pogosto poizkušala tako pivo kot vino, pa tudi žgano pijačo, čeprav bi pitje žganih pijač prej presodili fantom  </a:t>
            </a:r>
            <a:endParaRPr lang="sl-SI" dirty="0"/>
          </a:p>
        </p:txBody>
      </p:sp>
    </p:spTree>
    <p:extLst>
      <p:ext uri="{BB962C8B-B14F-4D97-AF65-F5344CB8AC3E}">
        <p14:creationId xmlns:p14="http://schemas.microsoft.com/office/powerpoint/2010/main" val="2806214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3521988145"/>
              </p:ext>
            </p:extLst>
          </p:nvPr>
        </p:nvGraphicFramePr>
        <p:xfrm>
          <a:off x="1744579" y="180474"/>
          <a:ext cx="4652545" cy="4275555"/>
        </p:xfrm>
        <a:graphic>
          <a:graphicData uri="http://schemas.openxmlformats.org/drawingml/2006/chart">
            <c:chart xmlns:c="http://schemas.openxmlformats.org/drawingml/2006/chart" xmlns:r="http://schemas.openxmlformats.org/officeDocument/2006/relationships" r:id="rId2"/>
          </a:graphicData>
        </a:graphic>
      </p:graphicFrame>
      <p:sp>
        <p:nvSpPr>
          <p:cNvPr id="7" name="PoljeZBesedilom 6"/>
          <p:cNvSpPr txBox="1"/>
          <p:nvPr/>
        </p:nvSpPr>
        <p:spPr>
          <a:xfrm>
            <a:off x="1528011" y="4884821"/>
            <a:ext cx="5089357" cy="1477328"/>
          </a:xfrm>
          <a:prstGeom prst="rect">
            <a:avLst/>
          </a:prstGeom>
          <a:noFill/>
        </p:spPr>
        <p:txBody>
          <a:bodyPr wrap="square" rtlCol="0">
            <a:spAutoFit/>
          </a:bodyPr>
          <a:lstStyle/>
          <a:p>
            <a:pPr algn="just"/>
            <a:r>
              <a:rPr lang="sl-SI" dirty="0"/>
              <a:t>č</a:t>
            </a:r>
            <a:r>
              <a:rPr lang="sl-SI" dirty="0" smtClean="0"/>
              <a:t>eprav je skoraj 75 % učencev že poizkusilo alkohol, jih 76,3 % pravi, da se še niso napili, medtem ko 10,7 % učencev (7 fantov in 7 deklet) priznava, da so bili opiti enkrat, 13 % (10 fantov in 7 deklet) pa večkrat </a:t>
            </a:r>
            <a:endParaRPr lang="sl-SI" dirty="0"/>
          </a:p>
        </p:txBody>
      </p:sp>
      <p:graphicFrame>
        <p:nvGraphicFramePr>
          <p:cNvPr id="8" name="Označba mesta vsebine 7"/>
          <p:cNvGraphicFramePr>
            <a:graphicFrameLocks noGrp="1"/>
          </p:cNvGraphicFramePr>
          <p:nvPr>
            <p:ph sz="half" idx="2"/>
            <p:extLst>
              <p:ext uri="{D42A27DB-BD31-4B8C-83A1-F6EECF244321}">
                <p14:modId xmlns:p14="http://schemas.microsoft.com/office/powerpoint/2010/main" val="1069961727"/>
              </p:ext>
            </p:extLst>
          </p:nvPr>
        </p:nvGraphicFramePr>
        <p:xfrm>
          <a:off x="6906125" y="144380"/>
          <a:ext cx="4957011" cy="4183397"/>
        </p:xfrm>
        <a:graphic>
          <a:graphicData uri="http://schemas.openxmlformats.org/drawingml/2006/chart">
            <c:chart xmlns:c="http://schemas.openxmlformats.org/drawingml/2006/chart" xmlns:r="http://schemas.openxmlformats.org/officeDocument/2006/relationships" r:id="rId3"/>
          </a:graphicData>
        </a:graphic>
      </p:graphicFrame>
      <p:sp>
        <p:nvSpPr>
          <p:cNvPr id="9" name="PoljeZBesedilom 8"/>
          <p:cNvSpPr txBox="1"/>
          <p:nvPr/>
        </p:nvSpPr>
        <p:spPr>
          <a:xfrm>
            <a:off x="6906126" y="4469323"/>
            <a:ext cx="5029200" cy="2308324"/>
          </a:xfrm>
          <a:prstGeom prst="rect">
            <a:avLst/>
          </a:prstGeom>
          <a:noFill/>
        </p:spPr>
        <p:txBody>
          <a:bodyPr wrap="square" rtlCol="0">
            <a:spAutoFit/>
          </a:bodyPr>
          <a:lstStyle/>
          <a:p>
            <a:pPr algn="just"/>
            <a:r>
              <a:rPr lang="sl-SI" dirty="0"/>
              <a:t>v</a:t>
            </a:r>
            <a:r>
              <a:rPr lang="sl-SI" dirty="0" smtClean="0"/>
              <a:t>elika večina vseh učencev 3. triade pravi, da nima razloga za zlorabo nedovoljenih substanc (pa čeprav so morda že kadili, pili ali jemali drogo), kot najpogostejši razlog pa v vseh razredih navajajo radovednost in željo po zabavi, so pa v manjši meri izbrali tudi pritisk družbe, željo po dokazovanju in osebne težave   </a:t>
            </a:r>
            <a:endParaRPr lang="sl-SI" dirty="0"/>
          </a:p>
        </p:txBody>
      </p:sp>
    </p:spTree>
    <p:extLst>
      <p:ext uri="{BB962C8B-B14F-4D97-AF65-F5344CB8AC3E}">
        <p14:creationId xmlns:p14="http://schemas.microsoft.com/office/powerpoint/2010/main" val="3008198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4232439673"/>
              </p:ext>
            </p:extLst>
          </p:nvPr>
        </p:nvGraphicFramePr>
        <p:xfrm>
          <a:off x="2033339" y="336885"/>
          <a:ext cx="5013492" cy="4684629"/>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600200" y="5026681"/>
            <a:ext cx="5366084" cy="1754326"/>
          </a:xfrm>
          <a:prstGeom prst="rect">
            <a:avLst/>
          </a:prstGeom>
          <a:noFill/>
        </p:spPr>
        <p:txBody>
          <a:bodyPr wrap="square" rtlCol="0">
            <a:spAutoFit/>
          </a:bodyPr>
          <a:lstStyle/>
          <a:p>
            <a:pPr algn="just"/>
            <a:r>
              <a:rPr lang="sl-SI" dirty="0"/>
              <a:t>n</a:t>
            </a:r>
            <a:r>
              <a:rPr lang="sl-SI" dirty="0" smtClean="0"/>
              <a:t>ajveč deklet nikoli ne sodeluje pri igrah na srečo, 15 deklet sodeluje občasno, medtem ko 7 fantov sodeluje redno, 27 občasno, še nekoliko več pa jih sploh ne sodeluje; kljub temu v celoti gledano 37 % vseh učencev sodeluje pri igrah na srečo redno ali občasno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4108750037"/>
              </p:ext>
            </p:extLst>
          </p:nvPr>
        </p:nvGraphicFramePr>
        <p:xfrm>
          <a:off x="7191374" y="240631"/>
          <a:ext cx="4816141" cy="4387934"/>
        </p:xfrm>
        <a:graphic>
          <a:graphicData uri="http://schemas.openxmlformats.org/drawingml/2006/chart">
            <c:chart xmlns:c="http://schemas.openxmlformats.org/drawingml/2006/chart" xmlns:r="http://schemas.openxmlformats.org/officeDocument/2006/relationships" r:id="rId3"/>
          </a:graphicData>
        </a:graphic>
      </p:graphicFrame>
      <p:sp>
        <p:nvSpPr>
          <p:cNvPr id="2" name="PoljeZBesedilom 1"/>
          <p:cNvSpPr txBox="1"/>
          <p:nvPr/>
        </p:nvSpPr>
        <p:spPr>
          <a:xfrm>
            <a:off x="7351294" y="4798081"/>
            <a:ext cx="4704347" cy="1754326"/>
          </a:xfrm>
          <a:prstGeom prst="rect">
            <a:avLst/>
          </a:prstGeom>
          <a:noFill/>
        </p:spPr>
        <p:txBody>
          <a:bodyPr wrap="square" rtlCol="0">
            <a:spAutoFit/>
          </a:bodyPr>
          <a:lstStyle/>
          <a:p>
            <a:pPr algn="just"/>
            <a:r>
              <a:rPr lang="sl-SI" dirty="0"/>
              <a:t>u</a:t>
            </a:r>
            <a:r>
              <a:rPr lang="sl-SI" dirty="0" smtClean="0"/>
              <a:t>čenci in učenke 3. triade najpogosteje igrajo športne stave in e-stave (26 vseh učencev, od tega kar 23 fantov), 16 učencev najpogosteje vplača loto listek, aktualna pa je tudi hitra srečka; 58 % učenk in učencev iger na srečo ne igra</a:t>
            </a:r>
            <a:endParaRPr lang="sl-SI" dirty="0"/>
          </a:p>
        </p:txBody>
      </p:sp>
    </p:spTree>
    <p:extLst>
      <p:ext uri="{BB962C8B-B14F-4D97-AF65-F5344CB8AC3E}">
        <p14:creationId xmlns:p14="http://schemas.microsoft.com/office/powerpoint/2010/main" val="3474932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2373810731"/>
              </p:ext>
            </p:extLst>
          </p:nvPr>
        </p:nvGraphicFramePr>
        <p:xfrm>
          <a:off x="1852863" y="204538"/>
          <a:ext cx="4820988" cy="4692316"/>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287379" y="4826675"/>
            <a:ext cx="5775158" cy="2031325"/>
          </a:xfrm>
          <a:prstGeom prst="rect">
            <a:avLst/>
          </a:prstGeom>
          <a:noFill/>
        </p:spPr>
        <p:txBody>
          <a:bodyPr wrap="square" rtlCol="0">
            <a:spAutoFit/>
          </a:bodyPr>
          <a:lstStyle/>
          <a:p>
            <a:pPr algn="just"/>
            <a:r>
              <a:rPr lang="sl-SI" dirty="0"/>
              <a:t>n</a:t>
            </a:r>
            <a:r>
              <a:rPr lang="sl-SI" dirty="0" smtClean="0"/>
              <a:t>ajveč fantov je na spletnih družabnih omrežjih prijavljenih 30 minut dnevno, nekoliko manj 1 uro, še manj pa več kot 3 ure na dan; pri dekletih se najpogosteje pojavlja odgovor 1 ura, sledi odgovor več kot 3 ure, nato 2 uri; več kot 72 % vseh učenk in učencev uporablja družabna omrežja od 1 ure pa tja do več kot 3 ure dnevno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1247067732"/>
              </p:ext>
            </p:extLst>
          </p:nvPr>
        </p:nvGraphicFramePr>
        <p:xfrm>
          <a:off x="7191374" y="228600"/>
          <a:ext cx="4816142" cy="4327776"/>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411453" y="4740442"/>
            <a:ext cx="4584031" cy="2031325"/>
          </a:xfrm>
          <a:prstGeom prst="rect">
            <a:avLst/>
          </a:prstGeom>
          <a:noFill/>
        </p:spPr>
        <p:txBody>
          <a:bodyPr wrap="square" rtlCol="0">
            <a:spAutoFit/>
          </a:bodyPr>
          <a:lstStyle/>
          <a:p>
            <a:pPr algn="just"/>
            <a:r>
              <a:rPr lang="sl-SI" dirty="0" smtClean="0"/>
              <a:t>2x več deklet kot fantov posega po hrani, kadar so potrta in osamljena, čeprav večina deklet pravi, da v hrani ne iščejo utehe; tudi fantje največkrat pravijo, da se ne prehranjujejo, če niso lačni, medtem ko so prav fantje pogosteje izbrali odgovor ‚včasih‘  </a:t>
            </a:r>
            <a:endParaRPr lang="sl-SI" dirty="0"/>
          </a:p>
        </p:txBody>
      </p:sp>
    </p:spTree>
    <p:extLst>
      <p:ext uri="{BB962C8B-B14F-4D97-AF65-F5344CB8AC3E}">
        <p14:creationId xmlns:p14="http://schemas.microsoft.com/office/powerpoint/2010/main" val="12790130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609778847"/>
              </p:ext>
            </p:extLst>
          </p:nvPr>
        </p:nvGraphicFramePr>
        <p:xfrm>
          <a:off x="2273969" y="180949"/>
          <a:ext cx="4784892" cy="4679809"/>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660357" y="5113421"/>
            <a:ext cx="5366085" cy="1200329"/>
          </a:xfrm>
          <a:prstGeom prst="rect">
            <a:avLst/>
          </a:prstGeom>
          <a:noFill/>
        </p:spPr>
        <p:txBody>
          <a:bodyPr wrap="square" rtlCol="0">
            <a:spAutoFit/>
          </a:bodyPr>
          <a:lstStyle/>
          <a:p>
            <a:pPr algn="just"/>
            <a:r>
              <a:rPr lang="sl-SI" dirty="0" smtClean="0"/>
              <a:t>95 % deklet in 93 % fantov se po obrokih ne sili na bruhanje, ne jemlje odvajal ali intenzivno telovadi, medtem ko 5 % deklet in 7% fantov to počne (5 fantov in 3 dekleta)</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281226612"/>
              </p:ext>
            </p:extLst>
          </p:nvPr>
        </p:nvGraphicFramePr>
        <p:xfrm>
          <a:off x="7215437" y="300790"/>
          <a:ext cx="4755983" cy="4640597"/>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375358" y="5113421"/>
            <a:ext cx="4680284" cy="1477328"/>
          </a:xfrm>
          <a:prstGeom prst="rect">
            <a:avLst/>
          </a:prstGeom>
          <a:noFill/>
        </p:spPr>
        <p:txBody>
          <a:bodyPr wrap="square" rtlCol="0">
            <a:spAutoFit/>
          </a:bodyPr>
          <a:lstStyle/>
          <a:p>
            <a:pPr algn="just"/>
            <a:r>
              <a:rPr lang="sl-SI" dirty="0" smtClean="0"/>
              <a:t>5 fantov in 7 deklet, kar predstavlja 9,2 % vseh učencev 3. triade, si je že namerno zadajalo fizično bolečino, 90,8 % učenk in učencev pa sami sebi niso povzročali namernih poškodb</a:t>
            </a:r>
            <a:endParaRPr lang="sl-SI" dirty="0"/>
          </a:p>
        </p:txBody>
      </p:sp>
    </p:spTree>
    <p:extLst>
      <p:ext uri="{BB962C8B-B14F-4D97-AF65-F5344CB8AC3E}">
        <p14:creationId xmlns:p14="http://schemas.microsoft.com/office/powerpoint/2010/main" val="4013955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80284" y="299257"/>
            <a:ext cx="2995863" cy="843743"/>
          </a:xfrm>
        </p:spPr>
        <p:txBody>
          <a:bodyPr/>
          <a:lstStyle/>
          <a:p>
            <a:pPr algn="ctr"/>
            <a:r>
              <a:rPr lang="sl-SI" dirty="0" smtClean="0"/>
              <a:t>SKLEP</a:t>
            </a:r>
            <a:endParaRPr lang="sl-SI" dirty="0"/>
          </a:p>
        </p:txBody>
      </p:sp>
      <p:sp>
        <p:nvSpPr>
          <p:cNvPr id="3" name="Označba mesta vsebine 2"/>
          <p:cNvSpPr>
            <a:spLocks noGrp="1"/>
          </p:cNvSpPr>
          <p:nvPr>
            <p:ph idx="1"/>
          </p:nvPr>
        </p:nvSpPr>
        <p:spPr>
          <a:xfrm>
            <a:off x="1612231" y="1299410"/>
            <a:ext cx="10407315" cy="5462337"/>
          </a:xfrm>
        </p:spPr>
        <p:txBody>
          <a:bodyPr>
            <a:noAutofit/>
          </a:bodyPr>
          <a:lstStyle/>
          <a:p>
            <a:pPr algn="just">
              <a:buFont typeface="Wingdings" panose="05000000000000000000" pitchFamily="2" charset="2"/>
              <a:buChar char="§"/>
            </a:pPr>
            <a:r>
              <a:rPr lang="sl-SI" sz="2800" dirty="0" smtClean="0"/>
              <a:t>Učenci so kot razlog za zlorabo nedovoljenih substanc največkrat izbrali radovednost (23,3 %) in željo po zabavi (13,7 %), čeprav se je izkazalo, da je velika večina učencev (56,9 %), tudi tistih, ki so nedovoljene droge že poizkusili, odgovorila, da nima razloga za zlorabo nedovoljenih substanc. Hipotezo lahko kljub temu POTRDIMO. </a:t>
            </a:r>
          </a:p>
          <a:p>
            <a:pPr algn="just">
              <a:buFont typeface="Wingdings" panose="05000000000000000000" pitchFamily="2" charset="2"/>
              <a:buChar char="§"/>
            </a:pPr>
            <a:endParaRPr lang="sl-SI" sz="2800" dirty="0"/>
          </a:p>
          <a:p>
            <a:pPr algn="just">
              <a:buFont typeface="Wingdings" panose="05000000000000000000" pitchFamily="2" charset="2"/>
              <a:buChar char="§"/>
            </a:pPr>
            <a:r>
              <a:rPr lang="sl-SI" sz="2800" dirty="0"/>
              <a:t>K</a:t>
            </a:r>
            <a:r>
              <a:rPr lang="sl-SI" sz="2800" dirty="0" smtClean="0"/>
              <a:t>ljub prisotnosti nedovoljenih drog na šoli, velika večina učencev marihuane vendarle ni poizkusila. </a:t>
            </a:r>
            <a:r>
              <a:rPr lang="sl-SI" sz="2800" dirty="0"/>
              <a:t>H</a:t>
            </a:r>
            <a:r>
              <a:rPr lang="sl-SI" sz="2800" dirty="0" smtClean="0"/>
              <a:t>ipotezo smo POTRDILI, saj 91,6 % vseh učencev od 7. do 9. razreda marihuane še ni kadilo. </a:t>
            </a:r>
            <a:endParaRPr lang="sl-SI" sz="2800" dirty="0"/>
          </a:p>
        </p:txBody>
      </p:sp>
    </p:spTree>
    <p:extLst>
      <p:ext uri="{BB962C8B-B14F-4D97-AF65-F5344CB8AC3E}">
        <p14:creationId xmlns:p14="http://schemas.microsoft.com/office/powerpoint/2010/main" val="2430906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3991" y="142847"/>
            <a:ext cx="8121316" cy="747490"/>
          </a:xfrm>
        </p:spPr>
        <p:txBody>
          <a:bodyPr/>
          <a:lstStyle/>
          <a:p>
            <a:pPr algn="ctr"/>
            <a:r>
              <a:rPr lang="sl-SI" smtClean="0">
                <a:solidFill>
                  <a:srgbClr val="FF0000"/>
                </a:solidFill>
              </a:rPr>
              <a:t>ZAKLJUČEK </a:t>
            </a:r>
            <a:endParaRPr lang="sl-SI" dirty="0">
              <a:solidFill>
                <a:srgbClr val="FF0000"/>
              </a:solidFill>
            </a:endParaRPr>
          </a:p>
        </p:txBody>
      </p:sp>
      <p:sp>
        <p:nvSpPr>
          <p:cNvPr id="3" name="Označba mesta vsebine 2"/>
          <p:cNvSpPr>
            <a:spLocks noGrp="1"/>
          </p:cNvSpPr>
          <p:nvPr>
            <p:ph idx="1"/>
          </p:nvPr>
        </p:nvSpPr>
        <p:spPr>
          <a:xfrm>
            <a:off x="2370221" y="1034715"/>
            <a:ext cx="9529011" cy="5666873"/>
          </a:xfrm>
        </p:spPr>
        <p:txBody>
          <a:bodyPr/>
          <a:lstStyle/>
          <a:p>
            <a:r>
              <a:rPr lang="sl-SI" sz="2400" b="1" dirty="0"/>
              <a:t>Stanje, ki smo ga ugotovili z anketo je zaskrbljujoče. Sodoben način življenja, omogoča otrokom dostop do najrazličnejših oblik zasvojenosti. </a:t>
            </a:r>
            <a:endParaRPr lang="sl-SI" sz="2400" b="1" dirty="0" smtClean="0"/>
          </a:p>
          <a:p>
            <a:r>
              <a:rPr lang="sl-SI" sz="2400" b="1" smtClean="0"/>
              <a:t>Zaskrbljujoče </a:t>
            </a:r>
            <a:r>
              <a:rPr lang="sl-SI" sz="2400" b="1" dirty="0"/>
              <a:t>je dejstvo, da se že v sedmem </a:t>
            </a:r>
            <a:r>
              <a:rPr lang="sl-SI" sz="2400" b="1"/>
              <a:t>razredu </a:t>
            </a:r>
            <a:r>
              <a:rPr lang="sl-SI" sz="2400" b="1" smtClean="0"/>
              <a:t>pojavljajo </a:t>
            </a:r>
            <a:r>
              <a:rPr lang="sl-SI" sz="2400" b="1" dirty="0"/>
              <a:t>odklonski vzorci vedenja, ki se v osmem in devetem </a:t>
            </a:r>
            <a:r>
              <a:rPr lang="sl-SI" sz="2400" b="1"/>
              <a:t>razredu </a:t>
            </a:r>
            <a:r>
              <a:rPr lang="sl-SI" sz="2400" b="1" smtClean="0"/>
              <a:t>stopnjujejo. </a:t>
            </a:r>
            <a:r>
              <a:rPr lang="sl-SI" sz="2400" b="1" dirty="0"/>
              <a:t>Naloga vseh, ki smo vključeni v vzgojo otrok je, da jih čim bolj opremimo z znanji in posledicami ukvarjanja z odklonskimi vzorci vedenja. Predvsem starši bi morali povečati skrb in nadzor nad prostim časom učencev. </a:t>
            </a:r>
            <a:endParaRPr lang="sl-SI" sz="2400" b="1" dirty="0" smtClean="0"/>
          </a:p>
          <a:p>
            <a:r>
              <a:rPr lang="sl-SI" sz="2400" b="1" dirty="0" smtClean="0"/>
              <a:t>Vedno </a:t>
            </a:r>
            <a:r>
              <a:rPr lang="sl-SI" sz="2400" b="1" dirty="0"/>
              <a:t>kadar so otroci sami, si morajo starši odgovoriti na tri ključna vprašanja. Kje je otrok? V kakšni družbi je? Kako dolgo bo odsoten?</a:t>
            </a:r>
          </a:p>
          <a:p>
            <a:endParaRPr lang="sl-SI" sz="2400" b="1" dirty="0"/>
          </a:p>
          <a:p>
            <a:endParaRPr lang="sl-SI" dirty="0"/>
          </a:p>
        </p:txBody>
      </p:sp>
    </p:spTree>
    <p:extLst>
      <p:ext uri="{BB962C8B-B14F-4D97-AF65-F5344CB8AC3E}">
        <p14:creationId xmlns:p14="http://schemas.microsoft.com/office/powerpoint/2010/main" val="1457772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značba mesta vsebine 6"/>
          <p:cNvGraphicFramePr>
            <a:graphicFrameLocks noGrp="1"/>
          </p:cNvGraphicFramePr>
          <p:nvPr>
            <p:ph sz="half" idx="1"/>
            <p:extLst>
              <p:ext uri="{D42A27DB-BD31-4B8C-83A1-F6EECF244321}">
                <p14:modId xmlns:p14="http://schemas.microsoft.com/office/powerpoint/2010/main" val="902085419"/>
              </p:ext>
            </p:extLst>
          </p:nvPr>
        </p:nvGraphicFramePr>
        <p:xfrm>
          <a:off x="1917159" y="461210"/>
          <a:ext cx="5037094" cy="4387515"/>
        </p:xfrm>
        <a:graphic>
          <a:graphicData uri="http://schemas.openxmlformats.org/drawingml/2006/chart">
            <c:chart xmlns:c="http://schemas.openxmlformats.org/drawingml/2006/chart" xmlns:r="http://schemas.openxmlformats.org/officeDocument/2006/relationships" r:id="rId2"/>
          </a:graphicData>
        </a:graphic>
      </p:graphicFrame>
      <p:sp>
        <p:nvSpPr>
          <p:cNvPr id="8" name="PoljeZBesedilom 7"/>
          <p:cNvSpPr txBox="1"/>
          <p:nvPr/>
        </p:nvSpPr>
        <p:spPr>
          <a:xfrm>
            <a:off x="1479884" y="5169658"/>
            <a:ext cx="5257800" cy="923330"/>
          </a:xfrm>
          <a:prstGeom prst="rect">
            <a:avLst/>
          </a:prstGeom>
          <a:noFill/>
        </p:spPr>
        <p:txBody>
          <a:bodyPr wrap="square" rtlCol="0">
            <a:spAutoFit/>
          </a:bodyPr>
          <a:lstStyle/>
          <a:p>
            <a:pPr algn="just"/>
            <a:r>
              <a:rPr lang="sl-SI" dirty="0" smtClean="0"/>
              <a:t>6 fantov in 1 dekle je že pokadilo svoj prvi cigaret,</a:t>
            </a:r>
            <a:r>
              <a:rPr lang="sl-SI" dirty="0"/>
              <a:t> </a:t>
            </a:r>
            <a:r>
              <a:rPr lang="sl-SI" dirty="0" smtClean="0"/>
              <a:t>19 fantov in 25 deklet pa cigareta do sedaj ni poizkusilo  </a:t>
            </a:r>
          </a:p>
        </p:txBody>
      </p:sp>
      <p:graphicFrame>
        <p:nvGraphicFramePr>
          <p:cNvPr id="11" name="Označba mesta vsebine 10"/>
          <p:cNvGraphicFramePr>
            <a:graphicFrameLocks noGrp="1"/>
          </p:cNvGraphicFramePr>
          <p:nvPr>
            <p:ph sz="half" idx="2"/>
            <p:extLst>
              <p:ext uri="{D42A27DB-BD31-4B8C-83A1-F6EECF244321}">
                <p14:modId xmlns:p14="http://schemas.microsoft.com/office/powerpoint/2010/main" val="3972858176"/>
              </p:ext>
            </p:extLst>
          </p:nvPr>
        </p:nvGraphicFramePr>
        <p:xfrm>
          <a:off x="7287628" y="316413"/>
          <a:ext cx="4792078" cy="4568408"/>
        </p:xfrm>
        <a:graphic>
          <a:graphicData uri="http://schemas.openxmlformats.org/drawingml/2006/chart">
            <c:chart xmlns:c="http://schemas.openxmlformats.org/drawingml/2006/chart" xmlns:r="http://schemas.openxmlformats.org/officeDocument/2006/relationships" r:id="rId3"/>
          </a:graphicData>
        </a:graphic>
      </p:graphicFrame>
      <p:sp>
        <p:nvSpPr>
          <p:cNvPr id="14" name="PoljeZBesedilom 13"/>
          <p:cNvSpPr txBox="1"/>
          <p:nvPr/>
        </p:nvSpPr>
        <p:spPr>
          <a:xfrm>
            <a:off x="7038474" y="5077326"/>
            <a:ext cx="4860758" cy="1754326"/>
          </a:xfrm>
          <a:prstGeom prst="rect">
            <a:avLst/>
          </a:prstGeom>
          <a:noFill/>
        </p:spPr>
        <p:txBody>
          <a:bodyPr wrap="square" rtlCol="0">
            <a:spAutoFit/>
          </a:bodyPr>
          <a:lstStyle/>
          <a:p>
            <a:pPr algn="just"/>
            <a:r>
              <a:rPr lang="sl-SI" dirty="0" smtClean="0"/>
              <a:t>3 fantje so bili ob prvi pokajeni cigareti stari 10 let, 3 so bili stari 12 let, 19 jih še ni kadilo, izmed 26 deklet pa je cigaret pokadilo 1 dekle, staro 12 let</a:t>
            </a:r>
          </a:p>
          <a:p>
            <a:endParaRPr lang="sl-SI" dirty="0"/>
          </a:p>
          <a:p>
            <a:endParaRPr lang="sl-SI" dirty="0"/>
          </a:p>
        </p:txBody>
      </p:sp>
    </p:spTree>
    <p:extLst>
      <p:ext uri="{BB962C8B-B14F-4D97-AF65-F5344CB8AC3E}">
        <p14:creationId xmlns:p14="http://schemas.microsoft.com/office/powerpoint/2010/main" val="437411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značba mesta vsebine 6"/>
          <p:cNvGraphicFramePr>
            <a:graphicFrameLocks noGrp="1"/>
          </p:cNvGraphicFramePr>
          <p:nvPr>
            <p:ph sz="half" idx="1"/>
            <p:extLst>
              <p:ext uri="{D42A27DB-BD31-4B8C-83A1-F6EECF244321}">
                <p14:modId xmlns:p14="http://schemas.microsoft.com/office/powerpoint/2010/main" val="3253935840"/>
              </p:ext>
            </p:extLst>
          </p:nvPr>
        </p:nvGraphicFramePr>
        <p:xfrm>
          <a:off x="2093495" y="421105"/>
          <a:ext cx="4796923" cy="4492124"/>
        </p:xfrm>
        <a:graphic>
          <a:graphicData uri="http://schemas.openxmlformats.org/drawingml/2006/chart">
            <c:chart xmlns:c="http://schemas.openxmlformats.org/drawingml/2006/chart" xmlns:r="http://schemas.openxmlformats.org/officeDocument/2006/relationships" r:id="rId2"/>
          </a:graphicData>
        </a:graphic>
      </p:graphicFrame>
      <p:sp>
        <p:nvSpPr>
          <p:cNvPr id="8" name="PoljeZBesedilom 7"/>
          <p:cNvSpPr txBox="1"/>
          <p:nvPr/>
        </p:nvSpPr>
        <p:spPr>
          <a:xfrm>
            <a:off x="1263316" y="5137484"/>
            <a:ext cx="5558589" cy="923330"/>
          </a:xfrm>
          <a:prstGeom prst="rect">
            <a:avLst/>
          </a:prstGeom>
          <a:noFill/>
        </p:spPr>
        <p:txBody>
          <a:bodyPr wrap="square" rtlCol="0">
            <a:spAutoFit/>
          </a:bodyPr>
          <a:lstStyle/>
          <a:p>
            <a:pPr algn="just"/>
            <a:r>
              <a:rPr lang="sl-SI" dirty="0"/>
              <a:t>i</a:t>
            </a:r>
            <a:r>
              <a:rPr lang="sl-SI" dirty="0" smtClean="0"/>
              <a:t>zmed vseh, ki so že poskusili cigaret, je aktiven kadilec 1 učenec, medtem ko ostali fantje in dekleta več ne ali pa sploh ne kadijo </a:t>
            </a:r>
            <a:endParaRPr lang="sl-SI" dirty="0"/>
          </a:p>
        </p:txBody>
      </p:sp>
      <p:graphicFrame>
        <p:nvGraphicFramePr>
          <p:cNvPr id="9" name="Označba mesta vsebine 8"/>
          <p:cNvGraphicFramePr>
            <a:graphicFrameLocks noGrp="1"/>
          </p:cNvGraphicFramePr>
          <p:nvPr>
            <p:ph sz="half" idx="2"/>
            <p:extLst>
              <p:ext uri="{D42A27DB-BD31-4B8C-83A1-F6EECF244321}">
                <p14:modId xmlns:p14="http://schemas.microsoft.com/office/powerpoint/2010/main" val="2731043085"/>
              </p:ext>
            </p:extLst>
          </p:nvPr>
        </p:nvGraphicFramePr>
        <p:xfrm>
          <a:off x="7074568" y="613611"/>
          <a:ext cx="4608095" cy="4174957"/>
        </p:xfrm>
        <a:graphic>
          <a:graphicData uri="http://schemas.openxmlformats.org/drawingml/2006/chart">
            <c:chart xmlns:c="http://schemas.openxmlformats.org/drawingml/2006/chart" xmlns:r="http://schemas.openxmlformats.org/officeDocument/2006/relationships" r:id="rId3"/>
          </a:graphicData>
        </a:graphic>
      </p:graphicFrame>
      <p:sp>
        <p:nvSpPr>
          <p:cNvPr id="10" name="PoljeZBesedilom 9"/>
          <p:cNvSpPr txBox="1"/>
          <p:nvPr/>
        </p:nvSpPr>
        <p:spPr>
          <a:xfrm>
            <a:off x="7038473" y="5137484"/>
            <a:ext cx="4884821" cy="646331"/>
          </a:xfrm>
          <a:prstGeom prst="rect">
            <a:avLst/>
          </a:prstGeom>
          <a:noFill/>
        </p:spPr>
        <p:txBody>
          <a:bodyPr wrap="square" rtlCol="0">
            <a:spAutoFit/>
          </a:bodyPr>
          <a:lstStyle/>
          <a:p>
            <a:pPr algn="just"/>
            <a:r>
              <a:rPr lang="sl-SI" dirty="0"/>
              <a:t>n</a:t>
            </a:r>
            <a:r>
              <a:rPr lang="sl-SI" dirty="0" smtClean="0"/>
              <a:t>obeno dekle v 7. razredu ni poizkusilo marihuane, jo je pa poizkusil 1 fant </a:t>
            </a:r>
            <a:endParaRPr lang="sl-SI" dirty="0"/>
          </a:p>
        </p:txBody>
      </p:sp>
    </p:spTree>
    <p:extLst>
      <p:ext uri="{BB962C8B-B14F-4D97-AF65-F5344CB8AC3E}">
        <p14:creationId xmlns:p14="http://schemas.microsoft.com/office/powerpoint/2010/main" val="1086325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2088600174"/>
              </p:ext>
            </p:extLst>
          </p:nvPr>
        </p:nvGraphicFramePr>
        <p:xfrm>
          <a:off x="2105528" y="216569"/>
          <a:ext cx="4616450" cy="4463715"/>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203158" y="4980514"/>
            <a:ext cx="5173579" cy="923330"/>
          </a:xfrm>
          <a:prstGeom prst="rect">
            <a:avLst/>
          </a:prstGeom>
          <a:noFill/>
        </p:spPr>
        <p:txBody>
          <a:bodyPr wrap="square" rtlCol="0">
            <a:spAutoFit/>
          </a:bodyPr>
          <a:lstStyle/>
          <a:p>
            <a:pPr algn="just"/>
            <a:r>
              <a:rPr lang="sl-SI" dirty="0"/>
              <a:t>d</a:t>
            </a:r>
            <a:r>
              <a:rPr lang="sl-SI" dirty="0" smtClean="0"/>
              <a:t>ekleta ne kadijo marihuane, medtem ko je 1 fant navedel, da marihuano kadi nekajkrat na mesec </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3272982174"/>
              </p:ext>
            </p:extLst>
          </p:nvPr>
        </p:nvGraphicFramePr>
        <p:xfrm>
          <a:off x="6677526" y="417178"/>
          <a:ext cx="5173579" cy="4563335"/>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6797842" y="5329989"/>
            <a:ext cx="5137484" cy="1200329"/>
          </a:xfrm>
          <a:prstGeom prst="rect">
            <a:avLst/>
          </a:prstGeom>
          <a:noFill/>
        </p:spPr>
        <p:txBody>
          <a:bodyPr wrap="square" rtlCol="0">
            <a:spAutoFit/>
          </a:bodyPr>
          <a:lstStyle/>
          <a:p>
            <a:pPr algn="just"/>
            <a:r>
              <a:rPr lang="sl-SI" dirty="0"/>
              <a:t>f</a:t>
            </a:r>
            <a:r>
              <a:rPr lang="sl-SI" dirty="0" smtClean="0"/>
              <a:t>ant, ki je že poizkusil kadit marihuano in jo kadi nekajkrat na mesec, je odgovoril, da je poizkusil tudi heroin, medtem ko ostali fantje in dekleta navedenih drog niso poizkusili  </a:t>
            </a:r>
            <a:endParaRPr lang="sl-SI" dirty="0"/>
          </a:p>
        </p:txBody>
      </p:sp>
    </p:spTree>
    <p:extLst>
      <p:ext uri="{BB962C8B-B14F-4D97-AF65-F5344CB8AC3E}">
        <p14:creationId xmlns:p14="http://schemas.microsoft.com/office/powerpoint/2010/main" val="3451008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1033106978"/>
              </p:ext>
            </p:extLst>
          </p:nvPr>
        </p:nvGraphicFramePr>
        <p:xfrm>
          <a:off x="2153652" y="273358"/>
          <a:ext cx="4820987" cy="3705727"/>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1913023" y="4451685"/>
            <a:ext cx="4632157" cy="646331"/>
          </a:xfrm>
          <a:prstGeom prst="rect">
            <a:avLst/>
          </a:prstGeom>
          <a:noFill/>
        </p:spPr>
        <p:txBody>
          <a:bodyPr wrap="square" rtlCol="0">
            <a:spAutoFit/>
          </a:bodyPr>
          <a:lstStyle/>
          <a:p>
            <a:pPr algn="just"/>
            <a:r>
              <a:rPr lang="sl-SI" dirty="0" smtClean="0"/>
              <a:t>16 fantov in 17 deklet je že poizkusilo alkohol, 9 fantov in 9 deklet pa ne</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2427733900"/>
              </p:ext>
            </p:extLst>
          </p:nvPr>
        </p:nvGraphicFramePr>
        <p:xfrm>
          <a:off x="7146758" y="300789"/>
          <a:ext cx="4860758" cy="4150896"/>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7014411" y="4774850"/>
            <a:ext cx="4932947" cy="1200329"/>
          </a:xfrm>
          <a:prstGeom prst="rect">
            <a:avLst/>
          </a:prstGeom>
          <a:noFill/>
        </p:spPr>
        <p:txBody>
          <a:bodyPr wrap="square" rtlCol="0">
            <a:spAutoFit/>
          </a:bodyPr>
          <a:lstStyle/>
          <a:p>
            <a:pPr algn="just"/>
            <a:r>
              <a:rPr lang="sl-SI" dirty="0"/>
              <a:t>n</a:t>
            </a:r>
            <a:r>
              <a:rPr lang="sl-SI" dirty="0" smtClean="0"/>
              <a:t>ajveč fantov in deklet je poizkusilo pivo, nekoliko manj vino (dekleta so pogosteje kot fantje pila vino), medtem ko je žgano pijačo poizkusilo 8 fantov in 2 dekleti  </a:t>
            </a:r>
            <a:endParaRPr lang="sl-SI" dirty="0"/>
          </a:p>
        </p:txBody>
      </p:sp>
    </p:spTree>
    <p:extLst>
      <p:ext uri="{BB962C8B-B14F-4D97-AF65-F5344CB8AC3E}">
        <p14:creationId xmlns:p14="http://schemas.microsoft.com/office/powerpoint/2010/main" val="3997756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sz="half" idx="1"/>
            <p:extLst>
              <p:ext uri="{D42A27DB-BD31-4B8C-83A1-F6EECF244321}">
                <p14:modId xmlns:p14="http://schemas.microsoft.com/office/powerpoint/2010/main" val="2273942665"/>
              </p:ext>
            </p:extLst>
          </p:nvPr>
        </p:nvGraphicFramePr>
        <p:xfrm>
          <a:off x="1985210" y="228600"/>
          <a:ext cx="4748797" cy="4588376"/>
        </p:xfrm>
        <a:graphic>
          <a:graphicData uri="http://schemas.openxmlformats.org/drawingml/2006/chart">
            <c:chart xmlns:c="http://schemas.openxmlformats.org/drawingml/2006/chart" xmlns:r="http://schemas.openxmlformats.org/officeDocument/2006/relationships" r:id="rId2"/>
          </a:graphicData>
        </a:graphic>
      </p:graphicFrame>
      <p:sp>
        <p:nvSpPr>
          <p:cNvPr id="6" name="PoljeZBesedilom 5"/>
          <p:cNvSpPr txBox="1"/>
          <p:nvPr/>
        </p:nvSpPr>
        <p:spPr>
          <a:xfrm>
            <a:off x="2057400" y="5197642"/>
            <a:ext cx="4475748" cy="923330"/>
          </a:xfrm>
          <a:prstGeom prst="rect">
            <a:avLst/>
          </a:prstGeom>
          <a:noFill/>
        </p:spPr>
        <p:txBody>
          <a:bodyPr wrap="square" rtlCol="0">
            <a:spAutoFit/>
          </a:bodyPr>
          <a:lstStyle/>
          <a:p>
            <a:pPr algn="just"/>
            <a:r>
              <a:rPr lang="sl-SI" dirty="0" smtClean="0"/>
              <a:t>18 fantov in 22 deklet se ni nikdar napilo, enkrat so se napili tako 4 fantje kot 4 dekleta, večkrat pa 3 fantje</a:t>
            </a:r>
            <a:endParaRPr lang="sl-SI" dirty="0"/>
          </a:p>
        </p:txBody>
      </p:sp>
      <p:graphicFrame>
        <p:nvGraphicFramePr>
          <p:cNvPr id="7" name="Označba mesta vsebine 6"/>
          <p:cNvGraphicFramePr>
            <a:graphicFrameLocks noGrp="1"/>
          </p:cNvGraphicFramePr>
          <p:nvPr>
            <p:ph sz="half" idx="2"/>
            <p:extLst>
              <p:ext uri="{D42A27DB-BD31-4B8C-83A1-F6EECF244321}">
                <p14:modId xmlns:p14="http://schemas.microsoft.com/office/powerpoint/2010/main" val="2212449318"/>
              </p:ext>
            </p:extLst>
          </p:nvPr>
        </p:nvGraphicFramePr>
        <p:xfrm>
          <a:off x="7062536" y="123908"/>
          <a:ext cx="4848726" cy="5073734"/>
        </p:xfrm>
        <a:graphic>
          <a:graphicData uri="http://schemas.openxmlformats.org/drawingml/2006/chart">
            <c:chart xmlns:c="http://schemas.openxmlformats.org/drawingml/2006/chart" xmlns:r="http://schemas.openxmlformats.org/officeDocument/2006/relationships" r:id="rId3"/>
          </a:graphicData>
        </a:graphic>
      </p:graphicFrame>
      <p:sp>
        <p:nvSpPr>
          <p:cNvPr id="8" name="PoljeZBesedilom 7"/>
          <p:cNvSpPr txBox="1"/>
          <p:nvPr/>
        </p:nvSpPr>
        <p:spPr>
          <a:xfrm>
            <a:off x="6753728" y="5486400"/>
            <a:ext cx="5169568" cy="1200329"/>
          </a:xfrm>
          <a:prstGeom prst="rect">
            <a:avLst/>
          </a:prstGeom>
          <a:noFill/>
        </p:spPr>
        <p:txBody>
          <a:bodyPr wrap="square" rtlCol="0">
            <a:spAutoFit/>
          </a:bodyPr>
          <a:lstStyle/>
          <a:p>
            <a:pPr algn="just"/>
            <a:r>
              <a:rPr lang="sl-SI" dirty="0"/>
              <a:t>v</a:t>
            </a:r>
            <a:r>
              <a:rPr lang="sl-SI" dirty="0" smtClean="0"/>
              <a:t>elika večina pravi, da nima razloga za zlorabo nedovoljenih substanc, nekateri učenci pa kot razlog navajajo radovednost in željo po zabavi </a:t>
            </a:r>
            <a:endParaRPr lang="sl-SI" dirty="0"/>
          </a:p>
        </p:txBody>
      </p:sp>
    </p:spTree>
    <p:extLst>
      <p:ext uri="{BB962C8B-B14F-4D97-AF65-F5344CB8AC3E}">
        <p14:creationId xmlns:p14="http://schemas.microsoft.com/office/powerpoint/2010/main" val="2578054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Jata">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TM03457496[[fn=Paralaksa]]</Template>
  <TotalTime>1269</TotalTime>
  <Words>3655</Words>
  <Application>Microsoft Office PowerPoint</Application>
  <PresentationFormat>Po meri</PresentationFormat>
  <Paragraphs>204</Paragraphs>
  <Slides>48</Slides>
  <Notes>0</Notes>
  <HiddenSlides>0</HiddenSlides>
  <MMClips>0</MMClips>
  <ScaleCrop>false</ScaleCrop>
  <HeadingPairs>
    <vt:vector size="4" baseType="variant">
      <vt:variant>
        <vt:lpstr>Tema</vt:lpstr>
      </vt:variant>
      <vt:variant>
        <vt:i4>1</vt:i4>
      </vt:variant>
      <vt:variant>
        <vt:lpstr>Naslovi diapozitivov</vt:lpstr>
      </vt:variant>
      <vt:variant>
        <vt:i4>48</vt:i4>
      </vt:variant>
    </vt:vector>
  </HeadingPairs>
  <TitlesOfParts>
    <vt:vector size="49" baseType="lpstr">
      <vt:lpstr>Jata</vt:lpstr>
      <vt:lpstr>ODKLONSKI VZORCI VEDENJA NA OSNOVNI ŠOLI JANKA GLAZERJA RUŠE</vt:lpstr>
      <vt:lpstr>UVOD </vt:lpstr>
      <vt:lpstr>7. RAZRED (N = 51)</vt:lpstr>
      <vt:lpstr>HIPOTEZE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SKLEP</vt:lpstr>
      <vt:lpstr>8. RAZRED (N = 35)</vt:lpstr>
      <vt:lpstr>HIPOTEZE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SKLEP</vt:lpstr>
      <vt:lpstr>9. RAZRED (N = 45)</vt:lpstr>
      <vt:lpstr>HIPOTEZE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SKLEP</vt:lpstr>
      <vt:lpstr>SKUPNI PREGLED PODATKOV –  3. TRIADA</vt:lpstr>
      <vt:lpstr>7. – 9. RAZRED (N = 131)</vt:lpstr>
      <vt:lpstr>HIPOTEZE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SKLEP</vt:lpstr>
      <vt:lpstr>ZAKLJUČEK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ODKLONSKI VZORCI VEDENJA NA OSNOVNI ŠOLI JANKA GLAZERJA RUŠE</dc:title>
  <dc:creator>Anja</dc:creator>
  <cp:lastModifiedBy>bostjan</cp:lastModifiedBy>
  <cp:revision>111</cp:revision>
  <dcterms:created xsi:type="dcterms:W3CDTF">2015-02-06T08:34:11Z</dcterms:created>
  <dcterms:modified xsi:type="dcterms:W3CDTF">2015-04-14T10:33:20Z</dcterms:modified>
</cp:coreProperties>
</file>